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15"/>
  </p:notesMasterIdLst>
  <p:sldIdLst>
    <p:sldId id="256" r:id="rId2"/>
    <p:sldId id="257" r:id="rId3"/>
    <p:sldId id="258" r:id="rId4"/>
    <p:sldId id="268" r:id="rId5"/>
    <p:sldId id="259" r:id="rId6"/>
    <p:sldId id="266" r:id="rId7"/>
    <p:sldId id="260" r:id="rId8"/>
    <p:sldId id="261" r:id="rId9"/>
    <p:sldId id="262" r:id="rId10"/>
    <p:sldId id="263" r:id="rId11"/>
    <p:sldId id="269" r:id="rId12"/>
    <p:sldId id="270" r:id="rId13"/>
    <p:sldId id="264"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BED7"/>
    <a:srgbClr val="30DDE6"/>
    <a:srgbClr val="0397D6"/>
    <a:srgbClr val="F582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129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58D4B1-6F63-4712-B2EF-89652EA0F968}" type="datetimeFigureOut">
              <a:rPr lang="en-GB" smtClean="0"/>
              <a:t>01/10/2017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796E99-8C3D-4CFA-95CE-6446637AF94B}" type="slidenum">
              <a:rPr lang="en-GB" smtClean="0"/>
              <a:t>‹#›</a:t>
            </a:fld>
            <a:endParaRPr lang="en-GB"/>
          </a:p>
        </p:txBody>
      </p:sp>
    </p:spTree>
    <p:extLst>
      <p:ext uri="{BB962C8B-B14F-4D97-AF65-F5344CB8AC3E}">
        <p14:creationId xmlns:p14="http://schemas.microsoft.com/office/powerpoint/2010/main" val="286524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an optional extra scenario</a:t>
            </a:r>
            <a:endParaRPr lang="en-GB" dirty="0"/>
          </a:p>
        </p:txBody>
      </p:sp>
      <p:sp>
        <p:nvSpPr>
          <p:cNvPr id="4" name="Slide Number Placeholder 3"/>
          <p:cNvSpPr>
            <a:spLocks noGrp="1"/>
          </p:cNvSpPr>
          <p:nvPr>
            <p:ph type="sldNum" sz="quarter" idx="10"/>
          </p:nvPr>
        </p:nvSpPr>
        <p:spPr/>
        <p:txBody>
          <a:bodyPr/>
          <a:lstStyle/>
          <a:p>
            <a:fld id="{6E796E99-8C3D-4CFA-95CE-6446637AF94B}" type="slidenum">
              <a:rPr lang="en-GB" smtClean="0"/>
              <a:t>10</a:t>
            </a:fld>
            <a:endParaRPr lang="en-GB"/>
          </a:p>
        </p:txBody>
      </p:sp>
    </p:spTree>
    <p:extLst>
      <p:ext uri="{BB962C8B-B14F-4D97-AF65-F5344CB8AC3E}">
        <p14:creationId xmlns:p14="http://schemas.microsoft.com/office/powerpoint/2010/main" val="1521826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8A87A34-81AB-432B-8DAE-1953F412C126}" type="datetimeFigureOut">
              <a:rPr lang="en-US" smtClean="0"/>
              <a:t>10/1/2017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15976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8A87A34-81AB-432B-8DAE-1953F412C126}" type="datetimeFigureOut">
              <a:rPr lang="en-US" smtClean="0"/>
              <a:t>10/1/2017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0680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8A87A34-81AB-432B-8DAE-1953F412C126}" type="datetimeFigureOut">
              <a:rPr lang="en-US" smtClean="0"/>
              <a:t>10/1/2017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277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8A87A34-81AB-432B-8DAE-1953F412C126}" type="datetimeFigureOut">
              <a:rPr lang="en-US" smtClean="0"/>
              <a:t>10/1/2017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51818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10/1/2017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7310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8A87A34-81AB-432B-8DAE-1953F412C126}" type="datetimeFigureOut">
              <a:rPr lang="en-US" smtClean="0"/>
              <a:t>10/1/2017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50532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8A87A34-81AB-432B-8DAE-1953F412C126}" type="datetimeFigureOut">
              <a:rPr lang="en-US" smtClean="0"/>
              <a:t>10/1/2017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02274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8A87A34-81AB-432B-8DAE-1953F412C126}" type="datetimeFigureOut">
              <a:rPr lang="en-US" smtClean="0"/>
              <a:t>10/1/2017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56513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10/1/2017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45029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26605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51158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8A87A34-81AB-432B-8DAE-1953F412C126}" type="datetimeFigureOut">
              <a:rPr lang="en-US" smtClean="0"/>
              <a:pPr/>
              <a:t>10/1/2017</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22105461"/>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1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1.jpg"/><Relationship Id="rId7" Type="http://schemas.openxmlformats.org/officeDocument/2006/relationships/image" Target="../media/image54.png"/><Relationship Id="rId2" Type="http://schemas.openxmlformats.org/officeDocument/2006/relationships/image" Target="../media/image50.jp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39.png"/><Relationship Id="rId4" Type="http://schemas.openxmlformats.org/officeDocument/2006/relationships/image" Target="../media/image52.jpg"/><Relationship Id="rId9" Type="http://schemas.openxmlformats.org/officeDocument/2006/relationships/image" Target="../media/image27.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image" Target="../media/image4.jpg"/><Relationship Id="rId16"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jpe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7.png"/><Relationship Id="rId7" Type="http://schemas.openxmlformats.org/officeDocument/2006/relationships/image" Target="../media/image35.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0"/>
          <p:cNvSpPr txBox="1">
            <a:spLocks noChangeArrowheads="1"/>
          </p:cNvSpPr>
          <p:nvPr/>
        </p:nvSpPr>
        <p:spPr bwMode="auto">
          <a:xfrm rot="153689">
            <a:off x="979036" y="1848666"/>
            <a:ext cx="7627128" cy="661720"/>
          </a:xfrm>
          <a:prstGeom prst="rect">
            <a:avLst/>
          </a:prstGeom>
          <a:solidFill>
            <a:srgbClr val="0397D6"/>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3200" i="1" dirty="0" smtClean="0">
                <a:solidFill>
                  <a:schemeClr val="bg1"/>
                </a:solidFill>
                <a:latin typeface="Trebuchet MS" panose="020B0603020202020204" pitchFamily="34" charset="0"/>
              </a:rPr>
              <a:t>Let’s create a better internet together</a:t>
            </a:r>
            <a:endParaRPr lang="en-GB" altLang="en-US" sz="3200" i="1" dirty="0">
              <a:solidFill>
                <a:schemeClr val="bg1"/>
              </a:solidFill>
              <a:latin typeface="Trebuchet MS" panose="020B0603020202020204" pitchFamily="34" charset="0"/>
            </a:endParaRPr>
          </a:p>
          <a:p>
            <a:pPr eaLnBrk="1" hangingPunct="1"/>
            <a:endParaRPr lang="en-GB" altLang="en-US" sz="500" dirty="0">
              <a:solidFill>
                <a:schemeClr val="bg1"/>
              </a:solidFill>
              <a:latin typeface="Trebuchet MS" panose="020B0603020202020204"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1282" y="2158738"/>
            <a:ext cx="4714784" cy="4699262"/>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2590" y="5912488"/>
            <a:ext cx="1208851" cy="549980"/>
          </a:xfrm>
          <a:prstGeom prst="rect">
            <a:avLst/>
          </a:prstGeom>
        </p:spPr>
      </p:pic>
      <p:sp>
        <p:nvSpPr>
          <p:cNvPr id="12" name="Text Box 9"/>
          <p:cNvSpPr txBox="1">
            <a:spLocks noChangeArrowheads="1"/>
          </p:cNvSpPr>
          <p:nvPr/>
        </p:nvSpPr>
        <p:spPr bwMode="auto">
          <a:xfrm>
            <a:off x="1876425" y="370913"/>
            <a:ext cx="6486525" cy="1154162"/>
          </a:xfrm>
          <a:prstGeom prst="rect">
            <a:avLst/>
          </a:prstGeom>
          <a:solidFill>
            <a:srgbClr val="3FBED7"/>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3200" b="1" dirty="0">
                <a:solidFill>
                  <a:schemeClr val="bg1"/>
                </a:solidFill>
                <a:latin typeface="Trebuchet MS" panose="020B0603020202020204" pitchFamily="34" charset="0"/>
              </a:rPr>
              <a:t>Safer Internet </a:t>
            </a:r>
            <a:r>
              <a:rPr lang="en-GB" altLang="en-US" sz="3200" b="1" dirty="0" smtClean="0">
                <a:solidFill>
                  <a:schemeClr val="bg1"/>
                </a:solidFill>
                <a:latin typeface="Trebuchet MS" panose="020B0603020202020204" pitchFamily="34" charset="0"/>
              </a:rPr>
              <a:t>at </a:t>
            </a:r>
            <a:r>
              <a:rPr lang="en-GB" altLang="en-US" sz="3200" b="1" dirty="0" err="1" smtClean="0">
                <a:solidFill>
                  <a:schemeClr val="bg1"/>
                </a:solidFill>
                <a:latin typeface="Trebuchet MS" panose="020B0603020202020204" pitchFamily="34" charset="0"/>
              </a:rPr>
              <a:t>Grampound</a:t>
            </a:r>
            <a:r>
              <a:rPr lang="en-GB" altLang="en-US" sz="3200" b="1" dirty="0" smtClean="0">
                <a:solidFill>
                  <a:schemeClr val="bg1"/>
                </a:solidFill>
                <a:latin typeface="Trebuchet MS" panose="020B0603020202020204" pitchFamily="34" charset="0"/>
              </a:rPr>
              <a:t> Road School</a:t>
            </a:r>
            <a:endParaRPr lang="en-GB" altLang="en-US" sz="3200" b="1" dirty="0">
              <a:solidFill>
                <a:schemeClr val="bg1"/>
              </a:solidFill>
              <a:latin typeface="Trebuchet MS" panose="020B0603020202020204" pitchFamily="34" charset="0"/>
            </a:endParaRPr>
          </a:p>
          <a:p>
            <a:pPr eaLnBrk="1" hangingPunct="1"/>
            <a:endParaRPr lang="en-GB" altLang="en-US" sz="500" b="1" dirty="0">
              <a:latin typeface="Trebuchet MS" panose="020B0603020202020204" pitchFamily="34" charset="0"/>
            </a:endParaRPr>
          </a:p>
        </p:txBody>
      </p:sp>
    </p:spTree>
    <p:extLst>
      <p:ext uri="{BB962C8B-B14F-4D97-AF65-F5344CB8AC3E}">
        <p14:creationId xmlns:p14="http://schemas.microsoft.com/office/powerpoint/2010/main" val="2465006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6993" y="1815839"/>
            <a:ext cx="6837378" cy="4716936"/>
          </a:xfrm>
        </p:spPr>
        <p:txBody>
          <a:bodyPr>
            <a:normAutofit lnSpcReduction="10000"/>
          </a:bodyPr>
          <a:lstStyle/>
          <a:p>
            <a:pPr marL="0" indent="0">
              <a:buNone/>
            </a:pPr>
            <a:r>
              <a:rPr lang="en-GB" sz="2200" dirty="0" smtClean="0"/>
              <a:t>Chelsea </a:t>
            </a:r>
            <a:r>
              <a:rPr lang="en-GB" sz="2200" dirty="0"/>
              <a:t>is in year 2. One day, she was trying to get to her favourite game but she made a mistake when she was typing in the website. Suddenly a bright pop up appeared on the screen. It was colourful and flashing and it said to click to win a great prize! </a:t>
            </a:r>
            <a:endParaRPr lang="en-GB" sz="2200" dirty="0" smtClean="0"/>
          </a:p>
          <a:p>
            <a:pPr marL="0" indent="0">
              <a:buNone/>
            </a:pPr>
            <a:r>
              <a:rPr lang="en-GB" sz="2200" dirty="0" smtClean="0"/>
              <a:t>The </a:t>
            </a:r>
            <a:r>
              <a:rPr lang="en-GB" sz="2200" dirty="0"/>
              <a:t>pop up also said though that you had to give your email address and full name to get to the next stage. Chelsea was excited about the prize but she was worried about giving her email address and full name out online. </a:t>
            </a:r>
            <a:endParaRPr lang="en-GB" sz="2200" dirty="0" smtClean="0"/>
          </a:p>
          <a:p>
            <a:pPr marL="0" indent="0">
              <a:buNone/>
            </a:pPr>
            <a:r>
              <a:rPr lang="en-GB" sz="2200" dirty="0" smtClean="0"/>
              <a:t>She </a:t>
            </a:r>
            <a:r>
              <a:rPr lang="en-GB" sz="2200" dirty="0"/>
              <a:t>had heard that sometimes things like this can give your computer viruses so that it slows the computer down</a:t>
            </a:r>
            <a:r>
              <a:rPr lang="en-GB" sz="2200" dirty="0" smtClean="0"/>
              <a:t>. She </a:t>
            </a:r>
            <a:r>
              <a:rPr lang="en-GB" sz="2200" dirty="0"/>
              <a:t>wanted to win all that money but she wasn’t really sure what to do. </a:t>
            </a:r>
            <a:endParaRPr lang="en-GB" sz="2200" dirty="0" smtClean="0"/>
          </a:p>
          <a:p>
            <a:pPr marL="0" indent="0">
              <a:buNone/>
            </a:pPr>
            <a:r>
              <a:rPr lang="en-GB" sz="2200" b="1" dirty="0" smtClean="0">
                <a:solidFill>
                  <a:srgbClr val="F58220"/>
                </a:solidFill>
              </a:rPr>
              <a:t>Thumbs </a:t>
            </a:r>
            <a:r>
              <a:rPr lang="en-GB" sz="2200" b="1" dirty="0">
                <a:solidFill>
                  <a:srgbClr val="F58220"/>
                </a:solidFill>
              </a:rPr>
              <a:t>up if you think </a:t>
            </a:r>
            <a:r>
              <a:rPr lang="en-GB" sz="2200" b="1" dirty="0" smtClean="0">
                <a:solidFill>
                  <a:srgbClr val="F58220"/>
                </a:solidFill>
              </a:rPr>
              <a:t>Chelsea should…</a:t>
            </a:r>
            <a:endParaRPr lang="en-GB" sz="2200" b="1" dirty="0">
              <a:solidFill>
                <a:srgbClr val="F58220"/>
              </a:solidFill>
            </a:endParaRPr>
          </a:p>
          <a:p>
            <a:pPr marL="0" indent="0">
              <a:buNone/>
            </a:pPr>
            <a:r>
              <a:rPr lang="en-GB" sz="2200" b="1" dirty="0"/>
              <a:t> </a:t>
            </a:r>
            <a:endParaRPr lang="en-GB" sz="2200" dirty="0"/>
          </a:p>
          <a:p>
            <a:endParaRPr lang="en-GB" dirty="0"/>
          </a:p>
        </p:txBody>
      </p:sp>
      <p:sp>
        <p:nvSpPr>
          <p:cNvPr id="7" name="Text Box 10"/>
          <p:cNvSpPr txBox="1">
            <a:spLocks noChangeArrowheads="1"/>
          </p:cNvSpPr>
          <p:nvPr/>
        </p:nvSpPr>
        <p:spPr bwMode="auto">
          <a:xfrm rot="21425741">
            <a:off x="1685248" y="369633"/>
            <a:ext cx="5778258" cy="754053"/>
          </a:xfrm>
          <a:prstGeom prst="rect">
            <a:avLst/>
          </a:prstGeom>
          <a:solidFill>
            <a:srgbClr val="0397D6"/>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3600" dirty="0" smtClean="0">
                <a:solidFill>
                  <a:schemeClr val="bg1"/>
                </a:solidFill>
                <a:latin typeface="Trebuchet MS" panose="020B0603020202020204" pitchFamily="34" charset="0"/>
              </a:rPr>
              <a:t>What should Chelsea do?</a:t>
            </a:r>
            <a:endParaRPr lang="en-GB" altLang="en-US" sz="3600" dirty="0">
              <a:solidFill>
                <a:schemeClr val="bg1"/>
              </a:solidFill>
              <a:latin typeface="Trebuchet MS" panose="020B0603020202020204" pitchFamily="34" charset="0"/>
            </a:endParaRPr>
          </a:p>
          <a:p>
            <a:pPr eaLnBrk="1" hangingPunct="1"/>
            <a:endParaRPr lang="en-GB" altLang="en-US" sz="700" dirty="0">
              <a:solidFill>
                <a:schemeClr val="bg1"/>
              </a:solidFill>
              <a:latin typeface="Trebuchet MS" panose="020B060302020202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254337"/>
            <a:ext cx="1265483" cy="12672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9787" y="2114435"/>
            <a:ext cx="1433589" cy="1165215"/>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7888" y="3403288"/>
            <a:ext cx="2657385" cy="2660990"/>
          </a:xfrm>
          <a:prstGeom prst="rect">
            <a:avLst/>
          </a:prstGeom>
        </p:spPr>
      </p:pic>
    </p:spTree>
    <p:extLst>
      <p:ext uri="{BB962C8B-B14F-4D97-AF65-F5344CB8AC3E}">
        <p14:creationId xmlns:p14="http://schemas.microsoft.com/office/powerpoint/2010/main" val="203782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7837" y="3150724"/>
            <a:ext cx="4848324" cy="2929565"/>
          </a:xfrm>
        </p:spPr>
        <p:txBody>
          <a:bodyPr/>
          <a:lstStyle/>
          <a:p>
            <a:pPr lvl="0"/>
            <a:r>
              <a:rPr lang="en-GB" sz="2800" dirty="0"/>
              <a:t>Type in her full name and click to try to win the money</a:t>
            </a:r>
            <a:r>
              <a:rPr lang="en-GB" sz="2800" dirty="0" smtClean="0"/>
              <a:t>?</a:t>
            </a:r>
          </a:p>
          <a:p>
            <a:pPr lvl="0"/>
            <a:endParaRPr lang="en-GB" sz="2800" dirty="0"/>
          </a:p>
          <a:p>
            <a:pPr lvl="0"/>
            <a:r>
              <a:rPr lang="en-GB" sz="2800" dirty="0"/>
              <a:t>Tell a grown up so they can delete the pop up?</a:t>
            </a:r>
          </a:p>
          <a:p>
            <a:pPr marL="0" indent="0">
              <a:buNone/>
            </a:pPr>
            <a:endParaRPr lang="en-GB" dirty="0"/>
          </a:p>
        </p:txBody>
      </p:sp>
      <p:sp>
        <p:nvSpPr>
          <p:cNvPr id="7" name="Text Box 10"/>
          <p:cNvSpPr txBox="1">
            <a:spLocks noChangeArrowheads="1"/>
          </p:cNvSpPr>
          <p:nvPr/>
        </p:nvSpPr>
        <p:spPr bwMode="auto">
          <a:xfrm rot="21425741">
            <a:off x="1686330" y="396930"/>
            <a:ext cx="4093368" cy="784830"/>
          </a:xfrm>
          <a:prstGeom prst="rect">
            <a:avLst/>
          </a:prstGeom>
          <a:solidFill>
            <a:srgbClr val="0397D6"/>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4000" dirty="0" smtClean="0">
                <a:solidFill>
                  <a:schemeClr val="bg1"/>
                </a:solidFill>
                <a:latin typeface="Trebuchet MS" panose="020B0603020202020204" pitchFamily="34" charset="0"/>
              </a:rPr>
              <a:t>It’s up to you!</a:t>
            </a:r>
            <a:endParaRPr lang="en-GB" altLang="en-US" sz="4000" dirty="0">
              <a:solidFill>
                <a:schemeClr val="bg1"/>
              </a:solidFill>
              <a:latin typeface="Trebuchet MS" panose="020B0603020202020204" pitchFamily="34" charset="0"/>
            </a:endParaRPr>
          </a:p>
          <a:p>
            <a:pPr eaLnBrk="1" hangingPunct="1"/>
            <a:endParaRPr lang="en-GB" altLang="en-US" sz="500" dirty="0">
              <a:solidFill>
                <a:schemeClr val="bg1"/>
              </a:solidFill>
              <a:latin typeface="Trebuchet MS" panose="020B0603020202020204"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49" y="297388"/>
            <a:ext cx="1265483" cy="1267200"/>
          </a:xfrm>
          <a:prstGeom prst="rect">
            <a:avLst/>
          </a:prstGeom>
        </p:spPr>
      </p:pic>
      <p:sp>
        <p:nvSpPr>
          <p:cNvPr id="10" name="Rectangle 9"/>
          <p:cNvSpPr/>
          <p:nvPr/>
        </p:nvSpPr>
        <p:spPr>
          <a:xfrm>
            <a:off x="380980" y="1709122"/>
            <a:ext cx="8382038" cy="584775"/>
          </a:xfrm>
          <a:prstGeom prst="rect">
            <a:avLst/>
          </a:prstGeom>
        </p:spPr>
        <p:txBody>
          <a:bodyPr wrap="none">
            <a:spAutoFit/>
          </a:bodyPr>
          <a:lstStyle/>
          <a:p>
            <a:r>
              <a:rPr lang="en-GB" sz="3200" dirty="0"/>
              <a:t>Thumbs up or down if you think </a:t>
            </a:r>
            <a:r>
              <a:rPr lang="en-GB" sz="3200" dirty="0" smtClean="0"/>
              <a:t>Chelsea </a:t>
            </a:r>
            <a:r>
              <a:rPr lang="en-GB" sz="3200" dirty="0"/>
              <a:t>should…</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6996161" y="3546595"/>
            <a:ext cx="1726650" cy="172080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532" y="3386339"/>
            <a:ext cx="1725715" cy="1719868"/>
          </a:xfrm>
          <a:prstGeom prst="rect">
            <a:avLst/>
          </a:prstGeom>
        </p:spPr>
      </p:pic>
    </p:spTree>
    <p:extLst>
      <p:ext uri="{BB962C8B-B14F-4D97-AF65-F5344CB8AC3E}">
        <p14:creationId xmlns:p14="http://schemas.microsoft.com/office/powerpoint/2010/main" val="2231469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0"/>
          <p:cNvSpPr txBox="1">
            <a:spLocks noChangeArrowheads="1"/>
          </p:cNvSpPr>
          <p:nvPr/>
        </p:nvSpPr>
        <p:spPr bwMode="auto">
          <a:xfrm rot="21425741">
            <a:off x="1686036" y="385361"/>
            <a:ext cx="4550050" cy="784830"/>
          </a:xfrm>
          <a:prstGeom prst="rect">
            <a:avLst/>
          </a:prstGeom>
          <a:solidFill>
            <a:srgbClr val="0397D6"/>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4000" dirty="0" smtClean="0">
                <a:solidFill>
                  <a:schemeClr val="bg1"/>
                </a:solidFill>
                <a:latin typeface="Trebuchet MS" panose="020B0603020202020204" pitchFamily="34" charset="0"/>
              </a:rPr>
              <a:t>Be SMART online</a:t>
            </a:r>
            <a:endParaRPr lang="en-GB" altLang="en-US" sz="4000" dirty="0">
              <a:solidFill>
                <a:schemeClr val="bg1"/>
              </a:solidFill>
              <a:latin typeface="Trebuchet MS" panose="020B0603020202020204" pitchFamily="34" charset="0"/>
            </a:endParaRPr>
          </a:p>
          <a:p>
            <a:pPr eaLnBrk="1" hangingPunct="1"/>
            <a:endParaRPr lang="en-GB" altLang="en-US" sz="500" dirty="0">
              <a:solidFill>
                <a:schemeClr val="bg1"/>
              </a:solidFill>
              <a:latin typeface="Trebuchet MS" panose="020B0603020202020204"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49" y="297388"/>
            <a:ext cx="1265483" cy="126720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2629415959"/>
              </p:ext>
            </p:extLst>
          </p:nvPr>
        </p:nvGraphicFramePr>
        <p:xfrm>
          <a:off x="628649" y="2132290"/>
          <a:ext cx="8175986" cy="4114800"/>
        </p:xfrm>
        <a:graphic>
          <a:graphicData uri="http://schemas.openxmlformats.org/drawingml/2006/table">
            <a:tbl>
              <a:tblPr firstRow="1" bandRow="1">
                <a:tableStyleId>{2D5ABB26-0587-4C30-8999-92F81FD0307C}</a:tableStyleId>
              </a:tblPr>
              <a:tblGrid>
                <a:gridCol w="3368316"/>
                <a:gridCol w="4807670"/>
              </a:tblGrid>
              <a:tr h="370840">
                <a:tc>
                  <a:txBody>
                    <a:bodyPr/>
                    <a:lstStyle/>
                    <a:p>
                      <a:r>
                        <a:rPr lang="en-GB" sz="4800" b="1" dirty="0" smtClean="0">
                          <a:solidFill>
                            <a:srgbClr val="0397D6"/>
                          </a:solidFill>
                        </a:rPr>
                        <a:t>S</a:t>
                      </a:r>
                      <a:r>
                        <a:rPr lang="en-GB" sz="4800" dirty="0" smtClean="0">
                          <a:solidFill>
                            <a:srgbClr val="0397D6"/>
                          </a:solidFill>
                        </a:rPr>
                        <a:t>AFE</a:t>
                      </a:r>
                      <a:endParaRPr lang="en-GB" sz="4800" dirty="0">
                        <a:solidFill>
                          <a:srgbClr val="0397D6"/>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r>
                        <a:rPr lang="en-GB" sz="2400" dirty="0" smtClean="0">
                          <a:solidFill>
                            <a:srgbClr val="0397D6"/>
                          </a:solidFill>
                        </a:rPr>
                        <a:t>Keep your personal information safe</a:t>
                      </a:r>
                      <a:endParaRPr lang="en-GB" sz="2400" dirty="0">
                        <a:solidFill>
                          <a:srgbClr val="0397D6"/>
                        </a:solidFill>
                      </a:endParaRPr>
                    </a:p>
                  </a:txBody>
                  <a:tcPr anchor="ctr">
                    <a:lnL>
                      <a:noFill/>
                    </a:lnL>
                    <a:lnR>
                      <a:noFill/>
                    </a:lnR>
                    <a:lnT>
                      <a:noFill/>
                    </a:lnT>
                    <a:lnB>
                      <a:noFill/>
                    </a:lnB>
                    <a:lnTlToBr w="12700" cmpd="sng">
                      <a:noFill/>
                      <a:prstDash val="solid"/>
                    </a:lnTlToBr>
                    <a:lnBlToTr w="12700" cmpd="sng">
                      <a:noFill/>
                      <a:prstDash val="solid"/>
                    </a:lnBlToTr>
                  </a:tcPr>
                </a:tc>
              </a:tr>
              <a:tr h="370840">
                <a:tc>
                  <a:txBody>
                    <a:bodyPr/>
                    <a:lstStyle/>
                    <a:p>
                      <a:r>
                        <a:rPr lang="en-GB" sz="4800" b="1" dirty="0" smtClean="0">
                          <a:solidFill>
                            <a:srgbClr val="F58220"/>
                          </a:solidFill>
                        </a:rPr>
                        <a:t>M</a:t>
                      </a:r>
                      <a:r>
                        <a:rPr lang="en-GB" sz="4800" dirty="0" smtClean="0">
                          <a:solidFill>
                            <a:srgbClr val="F58220"/>
                          </a:solidFill>
                        </a:rPr>
                        <a:t>EET</a:t>
                      </a:r>
                      <a:endParaRPr lang="en-GB" sz="4800" dirty="0">
                        <a:solidFill>
                          <a:srgbClr val="F58220"/>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r>
                        <a:rPr lang="en-GB" sz="2400" dirty="0" smtClean="0">
                          <a:solidFill>
                            <a:srgbClr val="F58220"/>
                          </a:solidFill>
                        </a:rPr>
                        <a:t>Friends made online are strangers; meeting them can be dangerous</a:t>
                      </a:r>
                      <a:endParaRPr lang="en-GB" sz="2400" dirty="0">
                        <a:solidFill>
                          <a:srgbClr val="F58220"/>
                        </a:solidFill>
                      </a:endParaRPr>
                    </a:p>
                  </a:txBody>
                  <a:tcPr anchor="ctr">
                    <a:lnL>
                      <a:noFill/>
                    </a:lnL>
                    <a:lnR>
                      <a:noFill/>
                    </a:lnR>
                    <a:lnT>
                      <a:noFill/>
                    </a:lnT>
                    <a:lnB>
                      <a:noFill/>
                    </a:lnB>
                    <a:lnTlToBr w="12700" cmpd="sng">
                      <a:noFill/>
                      <a:prstDash val="solid"/>
                    </a:lnTlToBr>
                    <a:lnBlToTr w="12700" cmpd="sng">
                      <a:noFill/>
                      <a:prstDash val="solid"/>
                    </a:lnBlToTr>
                  </a:tcPr>
                </a:tc>
              </a:tr>
              <a:tr h="370840">
                <a:tc>
                  <a:txBody>
                    <a:bodyPr/>
                    <a:lstStyle/>
                    <a:p>
                      <a:r>
                        <a:rPr lang="en-GB" sz="4800" b="1" dirty="0" smtClean="0">
                          <a:solidFill>
                            <a:srgbClr val="0397D6"/>
                          </a:solidFill>
                        </a:rPr>
                        <a:t>A</a:t>
                      </a:r>
                      <a:r>
                        <a:rPr lang="en-GB" sz="4800" dirty="0" smtClean="0">
                          <a:solidFill>
                            <a:srgbClr val="0397D6"/>
                          </a:solidFill>
                        </a:rPr>
                        <a:t>CCEPTING</a:t>
                      </a:r>
                      <a:endParaRPr lang="en-GB" sz="4800" dirty="0">
                        <a:solidFill>
                          <a:srgbClr val="0397D6"/>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r>
                        <a:rPr lang="en-GB" sz="2400" dirty="0" smtClean="0">
                          <a:solidFill>
                            <a:srgbClr val="0397D6"/>
                          </a:solidFill>
                        </a:rPr>
                        <a:t>Accepting files can be dangerous. If unsure, ask an adult!</a:t>
                      </a:r>
                      <a:endParaRPr lang="en-GB" sz="2400" dirty="0">
                        <a:solidFill>
                          <a:srgbClr val="0397D6"/>
                        </a:solidFill>
                      </a:endParaRPr>
                    </a:p>
                  </a:txBody>
                  <a:tcPr anchor="ctr">
                    <a:lnL>
                      <a:noFill/>
                    </a:lnL>
                    <a:lnR>
                      <a:noFill/>
                    </a:lnR>
                    <a:lnT>
                      <a:noFill/>
                    </a:lnT>
                    <a:lnB>
                      <a:noFill/>
                    </a:lnB>
                    <a:lnTlToBr w="12700" cmpd="sng">
                      <a:noFill/>
                      <a:prstDash val="solid"/>
                    </a:lnTlToBr>
                    <a:lnBlToTr w="12700" cmpd="sng">
                      <a:noFill/>
                      <a:prstDash val="solid"/>
                    </a:lnBlToTr>
                  </a:tcPr>
                </a:tc>
              </a:tr>
              <a:tr h="370840">
                <a:tc>
                  <a:txBody>
                    <a:bodyPr/>
                    <a:lstStyle/>
                    <a:p>
                      <a:r>
                        <a:rPr lang="en-GB" sz="4800" b="1" dirty="0" smtClean="0">
                          <a:solidFill>
                            <a:srgbClr val="F58220"/>
                          </a:solidFill>
                        </a:rPr>
                        <a:t>R</a:t>
                      </a:r>
                      <a:r>
                        <a:rPr lang="en-GB" sz="4800" dirty="0" smtClean="0">
                          <a:solidFill>
                            <a:srgbClr val="F58220"/>
                          </a:solidFill>
                        </a:rPr>
                        <a:t>ELIABLE</a:t>
                      </a:r>
                      <a:endParaRPr lang="en-GB" sz="4800" dirty="0">
                        <a:solidFill>
                          <a:srgbClr val="F58220"/>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r>
                        <a:rPr lang="en-GB" sz="2400" dirty="0" smtClean="0">
                          <a:solidFill>
                            <a:srgbClr val="F58220"/>
                          </a:solidFill>
                        </a:rPr>
                        <a:t>Not everyone or everything online is reliable or trustworthy</a:t>
                      </a:r>
                      <a:endParaRPr lang="en-GB" sz="2400" dirty="0">
                        <a:solidFill>
                          <a:srgbClr val="F58220"/>
                        </a:solidFill>
                      </a:endParaRPr>
                    </a:p>
                  </a:txBody>
                  <a:tcPr anchor="ctr">
                    <a:lnL>
                      <a:noFill/>
                    </a:lnL>
                    <a:lnR>
                      <a:noFill/>
                    </a:lnR>
                    <a:lnT>
                      <a:noFill/>
                    </a:lnT>
                    <a:lnB>
                      <a:noFill/>
                    </a:lnB>
                    <a:lnTlToBr w="12700" cmpd="sng">
                      <a:noFill/>
                      <a:prstDash val="solid"/>
                    </a:lnTlToBr>
                    <a:lnBlToTr w="12700" cmpd="sng">
                      <a:noFill/>
                      <a:prstDash val="solid"/>
                    </a:lnBlToTr>
                  </a:tcPr>
                </a:tc>
              </a:tr>
              <a:tr h="370840">
                <a:tc>
                  <a:txBody>
                    <a:bodyPr/>
                    <a:lstStyle/>
                    <a:p>
                      <a:r>
                        <a:rPr lang="en-GB" sz="4800" b="1" dirty="0" smtClean="0">
                          <a:solidFill>
                            <a:srgbClr val="0397D6"/>
                          </a:solidFill>
                        </a:rPr>
                        <a:t>T</a:t>
                      </a:r>
                      <a:r>
                        <a:rPr lang="en-GB" sz="4800" dirty="0" smtClean="0">
                          <a:solidFill>
                            <a:srgbClr val="0397D6"/>
                          </a:solidFill>
                        </a:rPr>
                        <a:t>ELL</a:t>
                      </a:r>
                      <a:endParaRPr lang="en-GB" sz="4800" dirty="0">
                        <a:solidFill>
                          <a:srgbClr val="0397D6"/>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r>
                        <a:rPr lang="en-GB" sz="2400" dirty="0" smtClean="0">
                          <a:solidFill>
                            <a:srgbClr val="0397D6"/>
                          </a:solidFill>
                        </a:rPr>
                        <a:t>Always tell an adult if something online upsets</a:t>
                      </a:r>
                      <a:r>
                        <a:rPr lang="en-GB" sz="2400" baseline="0" dirty="0" smtClean="0">
                          <a:solidFill>
                            <a:srgbClr val="0397D6"/>
                          </a:solidFill>
                        </a:rPr>
                        <a:t> or worries you</a:t>
                      </a:r>
                      <a:endParaRPr lang="en-GB" sz="2400" dirty="0">
                        <a:solidFill>
                          <a:srgbClr val="0397D6"/>
                        </a:solidFill>
                      </a:endParaRPr>
                    </a:p>
                  </a:txBody>
                  <a:tcPr anchor="ctr">
                    <a:lnL>
                      <a:noFill/>
                    </a:lnL>
                    <a:lnR>
                      <a:noFill/>
                    </a:lnR>
                    <a:lnT>
                      <a:noFill/>
                    </a:lnT>
                    <a:lnB>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42332854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rotWithShape="1">
          <a:blip r:embed="rId2">
            <a:extLst>
              <a:ext uri="{28A0092B-C50C-407E-A947-70E740481C1C}">
                <a14:useLocalDpi xmlns:a14="http://schemas.microsoft.com/office/drawing/2010/main" val="0"/>
              </a:ext>
            </a:extLst>
          </a:blip>
          <a:srcRect t="16141" b="25637"/>
          <a:stretch/>
        </p:blipFill>
        <p:spPr>
          <a:xfrm>
            <a:off x="457021" y="1763433"/>
            <a:ext cx="2659258" cy="1935334"/>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6183" y="4774212"/>
            <a:ext cx="2915637" cy="1644107"/>
          </a:xfrm>
          <a:prstGeom prst="rect">
            <a:avLst/>
          </a:prstGeom>
        </p:spPr>
      </p:pic>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1428" t="1644" r="2710" b="2452"/>
          <a:stretch/>
        </p:blipFill>
        <p:spPr>
          <a:xfrm>
            <a:off x="7139414" y="816573"/>
            <a:ext cx="1431842" cy="1451729"/>
          </a:xfrm>
          <a:prstGeom prst="rect">
            <a:avLst/>
          </a:prstGeom>
        </p:spPr>
      </p:pic>
      <p:sp>
        <p:nvSpPr>
          <p:cNvPr id="9" name="Text Box 10"/>
          <p:cNvSpPr txBox="1">
            <a:spLocks noChangeArrowheads="1"/>
          </p:cNvSpPr>
          <p:nvPr/>
        </p:nvSpPr>
        <p:spPr bwMode="auto">
          <a:xfrm rot="21425741">
            <a:off x="1827186" y="464759"/>
            <a:ext cx="4946654" cy="784830"/>
          </a:xfrm>
          <a:prstGeom prst="rect">
            <a:avLst/>
          </a:prstGeom>
          <a:solidFill>
            <a:srgbClr val="0397D6"/>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4000" dirty="0" smtClean="0">
                <a:solidFill>
                  <a:schemeClr val="bg1"/>
                </a:solidFill>
                <a:latin typeface="Trebuchet MS" panose="020B0603020202020204" pitchFamily="34" charset="0"/>
              </a:rPr>
              <a:t>Good digital deeds</a:t>
            </a:r>
            <a:endParaRPr lang="en-GB" altLang="en-US" sz="4000" dirty="0">
              <a:solidFill>
                <a:schemeClr val="bg1"/>
              </a:solidFill>
              <a:latin typeface="Trebuchet MS" panose="020B0603020202020204" pitchFamily="34" charset="0"/>
            </a:endParaRPr>
          </a:p>
          <a:p>
            <a:pPr eaLnBrk="1" hangingPunct="1"/>
            <a:endParaRPr lang="en-GB" altLang="en-US" sz="500" dirty="0">
              <a:solidFill>
                <a:schemeClr val="bg1"/>
              </a:solidFill>
              <a:latin typeface="Trebuchet MS" panose="020B0603020202020204" pitchFamily="34" charset="0"/>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691" y="321383"/>
            <a:ext cx="1265483" cy="1267200"/>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76289" y="1265546"/>
            <a:ext cx="2043262" cy="2043262"/>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82709" y="2557529"/>
            <a:ext cx="2402584" cy="1638229"/>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7912" y="4673214"/>
            <a:ext cx="2781745" cy="1846105"/>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63423" y="3427237"/>
            <a:ext cx="2668994" cy="2419036"/>
          </a:xfrm>
          <a:prstGeom prst="rect">
            <a:avLst/>
          </a:prstGeom>
        </p:spPr>
      </p:pic>
      <p:sp>
        <p:nvSpPr>
          <p:cNvPr id="16" name="TextBox 15"/>
          <p:cNvSpPr txBox="1"/>
          <p:nvPr/>
        </p:nvSpPr>
        <p:spPr>
          <a:xfrm>
            <a:off x="3410143" y="3646455"/>
            <a:ext cx="2375554" cy="1323439"/>
          </a:xfrm>
          <a:prstGeom prst="rect">
            <a:avLst/>
          </a:prstGeom>
          <a:noFill/>
        </p:spPr>
        <p:txBody>
          <a:bodyPr wrap="square" rtlCol="0">
            <a:spAutoFit/>
          </a:bodyPr>
          <a:lstStyle/>
          <a:p>
            <a:pPr algn="ctr"/>
            <a:r>
              <a:rPr lang="en-GB" sz="4000" dirty="0" smtClean="0">
                <a:solidFill>
                  <a:schemeClr val="bg1"/>
                </a:solidFill>
              </a:rPr>
              <a:t>What will you do?</a:t>
            </a:r>
            <a:endParaRPr lang="en-GB" sz="4000" dirty="0">
              <a:solidFill>
                <a:schemeClr val="bg1"/>
              </a:solidFill>
            </a:endParaRPr>
          </a:p>
        </p:txBody>
      </p:sp>
    </p:spTree>
    <p:extLst>
      <p:ext uri="{BB962C8B-B14F-4D97-AF65-F5344CB8AC3E}">
        <p14:creationId xmlns:p14="http://schemas.microsoft.com/office/powerpoint/2010/main" val="88857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664" y="4562803"/>
            <a:ext cx="2213844" cy="2134430"/>
          </a:xfrm>
          <a:prstGeom prst="rect">
            <a:avLst/>
          </a:prstGeom>
        </p:spPr>
      </p:pic>
      <p:sp>
        <p:nvSpPr>
          <p:cNvPr id="12" name="Text Box 10"/>
          <p:cNvSpPr txBox="1">
            <a:spLocks noChangeArrowheads="1"/>
          </p:cNvSpPr>
          <p:nvPr/>
        </p:nvSpPr>
        <p:spPr bwMode="auto">
          <a:xfrm rot="21425741">
            <a:off x="1492039" y="435931"/>
            <a:ext cx="5842865" cy="600164"/>
          </a:xfrm>
          <a:prstGeom prst="rect">
            <a:avLst/>
          </a:prstGeom>
          <a:solidFill>
            <a:srgbClr val="0397D6"/>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800" dirty="0" smtClean="0">
                <a:solidFill>
                  <a:schemeClr val="bg1"/>
                </a:solidFill>
                <a:latin typeface="Trebuchet MS" panose="020B0603020202020204" pitchFamily="34" charset="0"/>
              </a:rPr>
              <a:t>An inspiring and positive place!</a:t>
            </a:r>
            <a:endParaRPr lang="en-GB" altLang="en-US" sz="2800" dirty="0">
              <a:solidFill>
                <a:schemeClr val="bg1"/>
              </a:solidFill>
              <a:latin typeface="Trebuchet MS" panose="020B0603020202020204" pitchFamily="34" charset="0"/>
            </a:endParaRPr>
          </a:p>
          <a:p>
            <a:pPr eaLnBrk="1" hangingPunct="1"/>
            <a:endParaRPr lang="en-GB" altLang="en-US" sz="500" dirty="0">
              <a:solidFill>
                <a:schemeClr val="bg1"/>
              </a:solidFill>
              <a:latin typeface="Trebuchet MS" panose="020B0603020202020204" pitchFamily="34" charset="0"/>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870" y="297889"/>
            <a:ext cx="1265243" cy="1266960"/>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9479" y="2722479"/>
            <a:ext cx="2078318" cy="918617"/>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1393" y="1761388"/>
            <a:ext cx="2567195" cy="1152799"/>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90907" y="1274453"/>
            <a:ext cx="1233914" cy="1125330"/>
          </a:xfrm>
          <a:prstGeom prst="rect">
            <a:avLst/>
          </a:prstGeom>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76046" y="1476955"/>
            <a:ext cx="1205845" cy="1205845"/>
          </a:xfrm>
          <a:prstGeom prst="rect">
            <a:avLst/>
          </a:prstGeom>
        </p:spPr>
      </p:pic>
      <p:pic>
        <p:nvPicPr>
          <p:cNvPr id="20" name="Picture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35965" y="2547993"/>
            <a:ext cx="2898588" cy="1126770"/>
          </a:xfrm>
          <a:prstGeom prst="rect">
            <a:avLst/>
          </a:prstGeom>
        </p:spPr>
      </p:pic>
      <p:pic>
        <p:nvPicPr>
          <p:cNvPr id="21" name="Picture 2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51545" y="1050178"/>
            <a:ext cx="1080283" cy="1398427"/>
          </a:xfrm>
          <a:prstGeom prst="rect">
            <a:avLst/>
          </a:prstGeom>
        </p:spPr>
      </p:pic>
      <p:pic>
        <p:nvPicPr>
          <p:cNvPr id="22" name="Picture 21"/>
          <p:cNvPicPr>
            <a:picLocks noChangeAspect="1"/>
          </p:cNvPicPr>
          <p:nvPr/>
        </p:nvPicPr>
        <p:blipFill>
          <a:blip r:embed="rId10">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7259349" y="628710"/>
            <a:ext cx="1591204" cy="936139"/>
          </a:xfrm>
          <a:prstGeom prst="rect">
            <a:avLst/>
          </a:prstGeom>
        </p:spPr>
      </p:pic>
      <p:pic>
        <p:nvPicPr>
          <p:cNvPr id="1026" name="Picture 2" descr="http://theawkwardmagazine.com/wp-content/uploads/2014/02/share-the-love.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60275" y="4598263"/>
            <a:ext cx="3872640" cy="2098970"/>
          </a:xfrm>
          <a:prstGeom prst="rect">
            <a:avLst/>
          </a:prstGeom>
          <a:noFill/>
          <a:extLst>
            <a:ext uri="{909E8E84-426E-40dd-AFC4-6F175D3DCCD1}">
              <a14:hiddenFill xmlns:a14="http://schemas.microsoft.com/office/drawing/2010/main" xmlns="">
                <a:solidFill>
                  <a:srgbClr val="FFFFFF"/>
                </a:solidFill>
              </a14:hiddenFill>
            </a:ext>
          </a:extLst>
        </p:spPr>
      </p:pic>
      <p:pic>
        <p:nvPicPr>
          <p:cNvPr id="24" name="Picture 2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884050" y="3425519"/>
            <a:ext cx="1927419" cy="1320282"/>
          </a:xfrm>
          <a:prstGeom prst="rect">
            <a:avLst/>
          </a:prstGeom>
        </p:spPr>
      </p:pic>
      <p:pic>
        <p:nvPicPr>
          <p:cNvPr id="25" name="Picture 2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904162" y="3928515"/>
            <a:ext cx="1809946" cy="302261"/>
          </a:xfrm>
          <a:prstGeom prst="rect">
            <a:avLst/>
          </a:prstGeom>
        </p:spPr>
      </p:pic>
      <p:pic>
        <p:nvPicPr>
          <p:cNvPr id="26" name="Picture 2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898588" y="4873256"/>
            <a:ext cx="1883285" cy="1883285"/>
          </a:xfrm>
          <a:prstGeom prst="rect">
            <a:avLst/>
          </a:prstGeom>
        </p:spPr>
      </p:pic>
      <p:pic>
        <p:nvPicPr>
          <p:cNvPr id="28" name="Picture 2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066096" y="3527532"/>
            <a:ext cx="1855888" cy="1075166"/>
          </a:xfrm>
          <a:prstGeom prst="rect">
            <a:avLst/>
          </a:prstGeom>
        </p:spPr>
      </p:pic>
      <p:pic>
        <p:nvPicPr>
          <p:cNvPr id="29" name="Picture 28"/>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368845" y="1869833"/>
            <a:ext cx="1481708" cy="1044354"/>
          </a:xfrm>
          <a:prstGeom prst="rect">
            <a:avLst/>
          </a:prstGeom>
        </p:spPr>
      </p:pic>
      <p:pic>
        <p:nvPicPr>
          <p:cNvPr id="19" name="Picture 18"/>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73664" y="3224542"/>
            <a:ext cx="1862277" cy="900442"/>
          </a:xfrm>
          <a:prstGeom prst="rect">
            <a:avLst/>
          </a:prstGeom>
        </p:spPr>
      </p:pic>
    </p:spTree>
    <p:extLst>
      <p:ext uri="{BB962C8B-B14F-4D97-AF65-F5344CB8AC3E}">
        <p14:creationId xmlns:p14="http://schemas.microsoft.com/office/powerpoint/2010/main" val="86521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10"/>
          <p:cNvSpPr txBox="1">
            <a:spLocks noChangeArrowheads="1"/>
          </p:cNvSpPr>
          <p:nvPr/>
        </p:nvSpPr>
        <p:spPr bwMode="auto">
          <a:xfrm rot="21425741">
            <a:off x="1629732" y="340611"/>
            <a:ext cx="5842865" cy="1031051"/>
          </a:xfrm>
          <a:prstGeom prst="rect">
            <a:avLst/>
          </a:prstGeom>
          <a:solidFill>
            <a:srgbClr val="0397D6"/>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800" dirty="0" smtClean="0">
                <a:solidFill>
                  <a:schemeClr val="bg1"/>
                </a:solidFill>
                <a:latin typeface="Trebuchet MS" panose="020B0603020202020204" pitchFamily="34" charset="0"/>
              </a:rPr>
              <a:t>What are the </a:t>
            </a:r>
            <a:r>
              <a:rPr lang="en-GB" altLang="en-US" sz="2800" b="1" dirty="0" smtClean="0">
                <a:solidFill>
                  <a:schemeClr val="bg1"/>
                </a:solidFill>
                <a:latin typeface="Trebuchet MS" panose="020B0603020202020204" pitchFamily="34" charset="0"/>
              </a:rPr>
              <a:t>3</a:t>
            </a:r>
            <a:r>
              <a:rPr lang="en-GB" altLang="en-US" sz="2800" dirty="0" smtClean="0">
                <a:solidFill>
                  <a:schemeClr val="bg1"/>
                </a:solidFill>
                <a:latin typeface="Trebuchet MS" panose="020B0603020202020204" pitchFamily="34" charset="0"/>
              </a:rPr>
              <a:t> best things about the internet for you?</a:t>
            </a:r>
            <a:endParaRPr lang="en-GB" altLang="en-US" sz="2800" dirty="0">
              <a:solidFill>
                <a:schemeClr val="bg1"/>
              </a:solidFill>
              <a:latin typeface="Trebuchet MS" panose="020B0603020202020204" pitchFamily="34" charset="0"/>
            </a:endParaRPr>
          </a:p>
          <a:p>
            <a:pPr eaLnBrk="1" hangingPunct="1"/>
            <a:endParaRPr lang="en-GB" altLang="en-US" sz="500" dirty="0">
              <a:solidFill>
                <a:schemeClr val="bg1"/>
              </a:solidFill>
              <a:latin typeface="Trebuchet MS" panose="020B0603020202020204" pitchFamily="34" charset="0"/>
            </a:endParaRP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402" y="1970202"/>
            <a:ext cx="827999" cy="1537366"/>
          </a:xfrm>
          <a:prstGeom prst="rect">
            <a:avLst/>
          </a:prstGeom>
        </p:spPr>
      </p:pic>
      <p:sp>
        <p:nvSpPr>
          <p:cNvPr id="15" name="Text Box 10"/>
          <p:cNvSpPr txBox="1">
            <a:spLocks noChangeArrowheads="1"/>
          </p:cNvSpPr>
          <p:nvPr/>
        </p:nvSpPr>
        <p:spPr bwMode="auto">
          <a:xfrm>
            <a:off x="220985" y="3631683"/>
            <a:ext cx="2316831" cy="461665"/>
          </a:xfrm>
          <a:prstGeom prst="rect">
            <a:avLst/>
          </a:prstGeom>
          <a:solidFill>
            <a:schemeClr val="tx1"/>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000" dirty="0" smtClean="0">
                <a:solidFill>
                  <a:schemeClr val="bg1"/>
                </a:solidFill>
                <a:latin typeface="Trebuchet MS" panose="020B0603020202020204" pitchFamily="34" charset="0"/>
              </a:rPr>
              <a:t>Finding things out</a:t>
            </a:r>
            <a:endParaRPr lang="en-GB" altLang="en-US" sz="2000" dirty="0">
              <a:solidFill>
                <a:schemeClr val="bg1"/>
              </a:solidFill>
              <a:latin typeface="Trebuchet MS" panose="020B0603020202020204" pitchFamily="34" charset="0"/>
            </a:endParaRPr>
          </a:p>
          <a:p>
            <a:pPr eaLnBrk="1" hangingPunct="1"/>
            <a:endParaRPr lang="en-GB" altLang="en-US" sz="300" dirty="0">
              <a:solidFill>
                <a:schemeClr val="bg1"/>
              </a:solidFill>
              <a:latin typeface="Trebuchet MS" panose="020B0603020202020204" pitchFamily="34" charset="0"/>
            </a:endParaRP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0694" y="1925678"/>
            <a:ext cx="1550685" cy="1547864"/>
          </a:xfrm>
          <a:prstGeom prst="rect">
            <a:avLst/>
          </a:prstGeom>
        </p:spPr>
      </p:pic>
      <p:sp>
        <p:nvSpPr>
          <p:cNvPr id="17" name="Text Box 10"/>
          <p:cNvSpPr txBox="1">
            <a:spLocks noChangeArrowheads="1"/>
          </p:cNvSpPr>
          <p:nvPr/>
        </p:nvSpPr>
        <p:spPr bwMode="auto">
          <a:xfrm>
            <a:off x="5151694" y="3631683"/>
            <a:ext cx="1248684" cy="461665"/>
          </a:xfrm>
          <a:prstGeom prst="rect">
            <a:avLst/>
          </a:prstGeom>
          <a:solidFill>
            <a:schemeClr val="tx1"/>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000" dirty="0" smtClean="0">
                <a:solidFill>
                  <a:schemeClr val="bg1"/>
                </a:solidFill>
                <a:latin typeface="Trebuchet MS" panose="020B0603020202020204" pitchFamily="34" charset="0"/>
              </a:rPr>
              <a:t>Music</a:t>
            </a:r>
            <a:endParaRPr lang="en-GB" altLang="en-US" sz="2000" dirty="0">
              <a:solidFill>
                <a:schemeClr val="bg1"/>
              </a:solidFill>
              <a:latin typeface="Trebuchet MS" panose="020B0603020202020204" pitchFamily="34" charset="0"/>
            </a:endParaRPr>
          </a:p>
          <a:p>
            <a:pPr eaLnBrk="1" hangingPunct="1"/>
            <a:endParaRPr lang="en-GB" altLang="en-US" sz="300" dirty="0">
              <a:solidFill>
                <a:schemeClr val="bg1"/>
              </a:solidFill>
              <a:latin typeface="Trebuchet MS" panose="020B0603020202020204" pitchFamily="34" charset="0"/>
            </a:endParaRPr>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918" y="361887"/>
            <a:ext cx="1265483" cy="1267200"/>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88934" y="1519024"/>
            <a:ext cx="1760643" cy="1771763"/>
          </a:xfrm>
          <a:prstGeom prst="rect">
            <a:avLst/>
          </a:prstGeom>
        </p:spPr>
      </p:pic>
      <p:sp>
        <p:nvSpPr>
          <p:cNvPr id="20" name="Text Box 10"/>
          <p:cNvSpPr txBox="1">
            <a:spLocks noChangeArrowheads="1"/>
          </p:cNvSpPr>
          <p:nvPr/>
        </p:nvSpPr>
        <p:spPr bwMode="auto">
          <a:xfrm>
            <a:off x="3144913" y="3290787"/>
            <a:ext cx="1248684" cy="461665"/>
          </a:xfrm>
          <a:prstGeom prst="rect">
            <a:avLst/>
          </a:prstGeom>
          <a:solidFill>
            <a:schemeClr val="tx1"/>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000" dirty="0" smtClean="0">
                <a:solidFill>
                  <a:schemeClr val="bg1"/>
                </a:solidFill>
                <a:latin typeface="Trebuchet MS" panose="020B0603020202020204" pitchFamily="34" charset="0"/>
              </a:rPr>
              <a:t>Blogs</a:t>
            </a:r>
            <a:endParaRPr lang="en-GB" altLang="en-US" sz="2000" dirty="0">
              <a:solidFill>
                <a:schemeClr val="bg1"/>
              </a:solidFill>
              <a:latin typeface="Trebuchet MS" panose="020B0603020202020204" pitchFamily="34" charset="0"/>
            </a:endParaRPr>
          </a:p>
          <a:p>
            <a:pPr eaLnBrk="1" hangingPunct="1"/>
            <a:endParaRPr lang="en-GB" altLang="en-US" sz="300" dirty="0">
              <a:solidFill>
                <a:schemeClr val="bg1"/>
              </a:solidFill>
              <a:latin typeface="Trebuchet MS" panose="020B0603020202020204" pitchFamily="34" charset="0"/>
            </a:endParaRPr>
          </a:p>
        </p:txBody>
      </p:sp>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16119" y="2404905"/>
            <a:ext cx="1243419" cy="875493"/>
          </a:xfrm>
          <a:prstGeom prst="rect">
            <a:avLst/>
          </a:prstGeom>
        </p:spPr>
      </p:pic>
      <p:sp>
        <p:nvSpPr>
          <p:cNvPr id="22" name="Text Box 10"/>
          <p:cNvSpPr txBox="1">
            <a:spLocks noChangeArrowheads="1"/>
          </p:cNvSpPr>
          <p:nvPr/>
        </p:nvSpPr>
        <p:spPr bwMode="auto">
          <a:xfrm>
            <a:off x="7316119" y="3400850"/>
            <a:ext cx="1248684" cy="461665"/>
          </a:xfrm>
          <a:prstGeom prst="rect">
            <a:avLst/>
          </a:prstGeom>
          <a:solidFill>
            <a:schemeClr val="tx1"/>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000" dirty="0" smtClean="0">
                <a:solidFill>
                  <a:schemeClr val="bg1"/>
                </a:solidFill>
                <a:latin typeface="Trebuchet MS" panose="020B0603020202020204" pitchFamily="34" charset="0"/>
              </a:rPr>
              <a:t>Video</a:t>
            </a:r>
            <a:endParaRPr lang="en-GB" altLang="en-US" sz="2000" dirty="0">
              <a:solidFill>
                <a:schemeClr val="bg1"/>
              </a:solidFill>
              <a:latin typeface="Trebuchet MS" panose="020B0603020202020204" pitchFamily="34" charset="0"/>
            </a:endParaRPr>
          </a:p>
          <a:p>
            <a:pPr eaLnBrk="1" hangingPunct="1"/>
            <a:endParaRPr lang="en-GB" altLang="en-US" sz="300" dirty="0">
              <a:solidFill>
                <a:schemeClr val="bg1"/>
              </a:solidFill>
              <a:latin typeface="Trebuchet MS" panose="020B0603020202020204" pitchFamily="34" charset="0"/>
            </a:endParaRPr>
          </a:p>
        </p:txBody>
      </p:sp>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0159" y="4546442"/>
            <a:ext cx="1878481" cy="1878481"/>
          </a:xfrm>
          <a:prstGeom prst="rect">
            <a:avLst/>
          </a:prstGeom>
        </p:spPr>
      </p:pic>
      <p:sp>
        <p:nvSpPr>
          <p:cNvPr id="25" name="Text Box 10"/>
          <p:cNvSpPr txBox="1">
            <a:spLocks noChangeArrowheads="1"/>
          </p:cNvSpPr>
          <p:nvPr/>
        </p:nvSpPr>
        <p:spPr bwMode="auto">
          <a:xfrm>
            <a:off x="805756" y="6158945"/>
            <a:ext cx="1253764" cy="461665"/>
          </a:xfrm>
          <a:prstGeom prst="rect">
            <a:avLst/>
          </a:prstGeom>
          <a:solidFill>
            <a:schemeClr val="tx1"/>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000" dirty="0" smtClean="0">
                <a:solidFill>
                  <a:schemeClr val="bg1"/>
                </a:solidFill>
                <a:latin typeface="Trebuchet MS" panose="020B0603020202020204" pitchFamily="34" charset="0"/>
              </a:rPr>
              <a:t>News</a:t>
            </a:r>
            <a:endParaRPr lang="en-GB" altLang="en-US" sz="2000" dirty="0">
              <a:solidFill>
                <a:schemeClr val="bg1"/>
              </a:solidFill>
              <a:latin typeface="Trebuchet MS" panose="020B0603020202020204" pitchFamily="34" charset="0"/>
            </a:endParaRPr>
          </a:p>
          <a:p>
            <a:pPr eaLnBrk="1" hangingPunct="1"/>
            <a:endParaRPr lang="en-GB" altLang="en-US" sz="300" dirty="0">
              <a:solidFill>
                <a:schemeClr val="bg1"/>
              </a:solidFill>
              <a:latin typeface="Trebuchet MS" panose="020B0603020202020204" pitchFamily="34" charset="0"/>
            </a:endParaRPr>
          </a:p>
        </p:txBody>
      </p:sp>
      <p:pic>
        <p:nvPicPr>
          <p:cNvPr id="26" name="Picture 2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05848" y="4354971"/>
            <a:ext cx="1745316" cy="1415158"/>
          </a:xfrm>
          <a:prstGeom prst="rect">
            <a:avLst/>
          </a:prstGeom>
        </p:spPr>
      </p:pic>
      <p:sp>
        <p:nvSpPr>
          <p:cNvPr id="27" name="Text Box 10"/>
          <p:cNvSpPr txBox="1">
            <a:spLocks noChangeArrowheads="1"/>
          </p:cNvSpPr>
          <p:nvPr/>
        </p:nvSpPr>
        <p:spPr bwMode="auto">
          <a:xfrm>
            <a:off x="3054164" y="5928112"/>
            <a:ext cx="1248684" cy="461665"/>
          </a:xfrm>
          <a:prstGeom prst="rect">
            <a:avLst/>
          </a:prstGeom>
          <a:solidFill>
            <a:schemeClr val="tx1"/>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000" dirty="0" smtClean="0">
                <a:solidFill>
                  <a:schemeClr val="bg1"/>
                </a:solidFill>
                <a:latin typeface="Trebuchet MS" panose="020B0603020202020204" pitchFamily="34" charset="0"/>
              </a:rPr>
              <a:t>Games</a:t>
            </a:r>
            <a:endParaRPr lang="en-GB" altLang="en-US" sz="2000" dirty="0">
              <a:solidFill>
                <a:schemeClr val="bg1"/>
              </a:solidFill>
              <a:latin typeface="Trebuchet MS" panose="020B0603020202020204" pitchFamily="34" charset="0"/>
            </a:endParaRPr>
          </a:p>
          <a:p>
            <a:pPr eaLnBrk="1" hangingPunct="1"/>
            <a:endParaRPr lang="en-GB" altLang="en-US" sz="300" dirty="0">
              <a:solidFill>
                <a:schemeClr val="bg1"/>
              </a:solidFill>
              <a:latin typeface="Trebuchet MS" panose="020B0603020202020204" pitchFamily="34" charset="0"/>
            </a:endParaRPr>
          </a:p>
        </p:txBody>
      </p:sp>
      <p:pic>
        <p:nvPicPr>
          <p:cNvPr id="28" name="Picture 2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75777" y="4775589"/>
            <a:ext cx="1400517" cy="1269355"/>
          </a:xfrm>
          <a:prstGeom prst="rect">
            <a:avLst/>
          </a:prstGeom>
        </p:spPr>
      </p:pic>
      <p:sp>
        <p:nvSpPr>
          <p:cNvPr id="29" name="Text Box 10"/>
          <p:cNvSpPr txBox="1">
            <a:spLocks noChangeArrowheads="1"/>
          </p:cNvSpPr>
          <p:nvPr/>
        </p:nvSpPr>
        <p:spPr bwMode="auto">
          <a:xfrm>
            <a:off x="5151694" y="6158944"/>
            <a:ext cx="1248684" cy="461665"/>
          </a:xfrm>
          <a:prstGeom prst="rect">
            <a:avLst/>
          </a:prstGeom>
          <a:solidFill>
            <a:schemeClr val="tx1"/>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000" dirty="0" smtClean="0">
                <a:solidFill>
                  <a:schemeClr val="bg1"/>
                </a:solidFill>
                <a:latin typeface="Trebuchet MS" panose="020B0603020202020204" pitchFamily="34" charset="0"/>
              </a:rPr>
              <a:t>Chatting</a:t>
            </a:r>
            <a:endParaRPr lang="en-GB" altLang="en-US" sz="2000" dirty="0">
              <a:solidFill>
                <a:schemeClr val="bg1"/>
              </a:solidFill>
              <a:latin typeface="Trebuchet MS" panose="020B0603020202020204" pitchFamily="34" charset="0"/>
            </a:endParaRPr>
          </a:p>
          <a:p>
            <a:pPr eaLnBrk="1" hangingPunct="1"/>
            <a:endParaRPr lang="en-GB" altLang="en-US" sz="300" dirty="0">
              <a:solidFill>
                <a:schemeClr val="bg1"/>
              </a:solidFill>
              <a:latin typeface="Trebuchet MS" panose="020B0603020202020204" pitchFamily="34" charset="0"/>
            </a:endParaRPr>
          </a:p>
        </p:txBody>
      </p:sp>
      <p:pic>
        <p:nvPicPr>
          <p:cNvPr id="30" name="Picture 29"/>
          <p:cNvPicPr>
            <a:picLocks noChangeAspect="1"/>
          </p:cNvPicPr>
          <p:nvPr/>
        </p:nvPicPr>
        <p:blipFill rotWithShape="1">
          <a:blip r:embed="rId10">
            <a:extLst>
              <a:ext uri="{28A0092B-C50C-407E-A947-70E740481C1C}">
                <a14:useLocalDpi xmlns:a14="http://schemas.microsoft.com/office/drawing/2010/main" val="0"/>
              </a:ext>
            </a:extLst>
          </a:blip>
          <a:srcRect l="13014" t="21028" r="12791" b="17497"/>
          <a:stretch/>
        </p:blipFill>
        <p:spPr>
          <a:xfrm>
            <a:off x="7017540" y="4298978"/>
            <a:ext cx="1840575" cy="1527144"/>
          </a:xfrm>
          <a:prstGeom prst="rect">
            <a:avLst/>
          </a:prstGeom>
        </p:spPr>
      </p:pic>
      <p:sp>
        <p:nvSpPr>
          <p:cNvPr id="31" name="Text Box 10"/>
          <p:cNvSpPr txBox="1">
            <a:spLocks noChangeArrowheads="1"/>
          </p:cNvSpPr>
          <p:nvPr/>
        </p:nvSpPr>
        <p:spPr bwMode="auto">
          <a:xfrm>
            <a:off x="7249223" y="5882115"/>
            <a:ext cx="1399513" cy="446276"/>
          </a:xfrm>
          <a:prstGeom prst="rect">
            <a:avLst/>
          </a:prstGeom>
          <a:solidFill>
            <a:schemeClr val="tx1"/>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000" dirty="0" smtClean="0">
                <a:solidFill>
                  <a:schemeClr val="bg1"/>
                </a:solidFill>
                <a:latin typeface="Trebuchet MS" panose="020B0603020202020204" pitchFamily="34" charset="0"/>
              </a:rPr>
              <a:t>Creating</a:t>
            </a:r>
            <a:endParaRPr lang="en-GB" altLang="en-US" sz="2000" dirty="0">
              <a:solidFill>
                <a:schemeClr val="bg1"/>
              </a:solidFill>
              <a:latin typeface="Trebuchet MS" panose="020B0603020202020204" pitchFamily="34" charset="0"/>
            </a:endParaRPr>
          </a:p>
          <a:p>
            <a:pPr eaLnBrk="1" hangingPunct="1"/>
            <a:endParaRPr lang="en-GB" altLang="en-US" sz="300"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893613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10"/>
          <p:cNvSpPr txBox="1">
            <a:spLocks noChangeArrowheads="1"/>
          </p:cNvSpPr>
          <p:nvPr/>
        </p:nvSpPr>
        <p:spPr bwMode="auto">
          <a:xfrm rot="21425741">
            <a:off x="1630158" y="480476"/>
            <a:ext cx="5181558" cy="784830"/>
          </a:xfrm>
          <a:prstGeom prst="rect">
            <a:avLst/>
          </a:prstGeom>
          <a:solidFill>
            <a:srgbClr val="0397D6"/>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4000" dirty="0" smtClean="0">
                <a:solidFill>
                  <a:schemeClr val="bg1"/>
                </a:solidFill>
                <a:latin typeface="Trebuchet MS" panose="020B0603020202020204" pitchFamily="34" charset="0"/>
              </a:rPr>
              <a:t>What do you think?</a:t>
            </a:r>
            <a:endParaRPr lang="en-GB" altLang="en-US" sz="4000" dirty="0">
              <a:solidFill>
                <a:schemeClr val="bg1"/>
              </a:solidFill>
              <a:latin typeface="Trebuchet MS" panose="020B0603020202020204" pitchFamily="34" charset="0"/>
            </a:endParaRPr>
          </a:p>
          <a:p>
            <a:pPr eaLnBrk="1" hangingPunct="1"/>
            <a:endParaRPr lang="en-GB" altLang="en-US" sz="500" dirty="0">
              <a:solidFill>
                <a:schemeClr val="bg1"/>
              </a:solidFill>
              <a:latin typeface="Trebuchet MS" panose="020B0603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672" y="2083323"/>
            <a:ext cx="3417216" cy="341721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672" y="388683"/>
            <a:ext cx="1265483" cy="1267200"/>
          </a:xfrm>
          <a:prstGeom prst="rect">
            <a:avLst/>
          </a:prstGeom>
        </p:spPr>
      </p:pic>
      <p:sp>
        <p:nvSpPr>
          <p:cNvPr id="4" name="TextBox 3"/>
          <p:cNvSpPr txBox="1"/>
          <p:nvPr/>
        </p:nvSpPr>
        <p:spPr>
          <a:xfrm>
            <a:off x="4308050" y="2360770"/>
            <a:ext cx="4562572" cy="2862322"/>
          </a:xfrm>
          <a:prstGeom prst="rect">
            <a:avLst/>
          </a:prstGeom>
          <a:noFill/>
          <a:ln>
            <a:noFill/>
          </a:ln>
        </p:spPr>
        <p:txBody>
          <a:bodyPr wrap="square" rtlCol="0">
            <a:spAutoFit/>
          </a:bodyPr>
          <a:lstStyle/>
          <a:p>
            <a:r>
              <a:rPr lang="en-GB" sz="3600" dirty="0" smtClean="0"/>
              <a:t>Imagine if we turned off the internet!</a:t>
            </a:r>
          </a:p>
          <a:p>
            <a:endParaRPr lang="en-GB" sz="3600" dirty="0"/>
          </a:p>
          <a:p>
            <a:pPr marL="285750" indent="-285750">
              <a:buFont typeface="Arial" panose="020B0604020202020204" pitchFamily="34" charset="0"/>
              <a:buChar char="•"/>
            </a:pPr>
            <a:r>
              <a:rPr lang="en-GB" sz="3600" dirty="0" smtClean="0"/>
              <a:t>What would you do?</a:t>
            </a:r>
          </a:p>
          <a:p>
            <a:pPr marL="285750" indent="-285750">
              <a:buFont typeface="Arial" panose="020B0604020202020204" pitchFamily="34" charset="0"/>
              <a:buChar char="•"/>
            </a:pPr>
            <a:r>
              <a:rPr lang="en-GB" sz="3600" dirty="0" smtClean="0"/>
              <a:t>How would you feel?</a:t>
            </a:r>
            <a:endParaRPr lang="en-GB" sz="3600" dirty="0"/>
          </a:p>
        </p:txBody>
      </p:sp>
    </p:spTree>
    <p:extLst>
      <p:ext uri="{BB962C8B-B14F-4D97-AF65-F5344CB8AC3E}">
        <p14:creationId xmlns:p14="http://schemas.microsoft.com/office/powerpoint/2010/main" val="2097930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10"/>
          <p:cNvSpPr txBox="1">
            <a:spLocks noChangeArrowheads="1"/>
          </p:cNvSpPr>
          <p:nvPr/>
        </p:nvSpPr>
        <p:spPr bwMode="auto">
          <a:xfrm rot="21425741">
            <a:off x="1659839" y="291966"/>
            <a:ext cx="6163576" cy="1031051"/>
          </a:xfrm>
          <a:prstGeom prst="rect">
            <a:avLst/>
          </a:prstGeom>
          <a:solidFill>
            <a:srgbClr val="0397D6"/>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800" dirty="0" smtClean="0">
                <a:solidFill>
                  <a:schemeClr val="bg1"/>
                </a:solidFill>
                <a:latin typeface="Trebuchet MS" panose="020B0603020202020204" pitchFamily="34" charset="0"/>
              </a:rPr>
              <a:t>What worries you when using the internet?</a:t>
            </a:r>
            <a:endParaRPr lang="en-GB" altLang="en-US" sz="2800" dirty="0">
              <a:solidFill>
                <a:schemeClr val="bg1"/>
              </a:solidFill>
              <a:latin typeface="Trebuchet MS" panose="020B0603020202020204" pitchFamily="34" charset="0"/>
            </a:endParaRPr>
          </a:p>
          <a:p>
            <a:pPr eaLnBrk="1" hangingPunct="1"/>
            <a:endParaRPr lang="en-GB" altLang="en-US" sz="500" dirty="0">
              <a:solidFill>
                <a:schemeClr val="bg1"/>
              </a:solidFill>
              <a:latin typeface="Trebuchet MS" panose="020B0603020202020204" pitchFamily="34" charset="0"/>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082" y="335099"/>
            <a:ext cx="1265483" cy="1267200"/>
          </a:xfrm>
          <a:prstGeom prst="rect">
            <a:avLst/>
          </a:prstGeom>
        </p:spPr>
      </p:pic>
      <p:sp>
        <p:nvSpPr>
          <p:cNvPr id="14" name="Text Box 10"/>
          <p:cNvSpPr txBox="1">
            <a:spLocks noChangeArrowheads="1"/>
          </p:cNvSpPr>
          <p:nvPr/>
        </p:nvSpPr>
        <p:spPr bwMode="auto">
          <a:xfrm>
            <a:off x="176114" y="3325019"/>
            <a:ext cx="2316831" cy="754053"/>
          </a:xfrm>
          <a:prstGeom prst="rect">
            <a:avLst/>
          </a:prstGeom>
          <a:solidFill>
            <a:schemeClr val="tx1"/>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000" dirty="0" smtClean="0">
                <a:solidFill>
                  <a:schemeClr val="bg1"/>
                </a:solidFill>
                <a:latin typeface="Trebuchet MS" panose="020B0603020202020204" pitchFamily="34" charset="0"/>
              </a:rPr>
              <a:t>Mean comments/</a:t>
            </a:r>
            <a:br>
              <a:rPr lang="en-GB" altLang="en-US" sz="2000" dirty="0" smtClean="0">
                <a:solidFill>
                  <a:schemeClr val="bg1"/>
                </a:solidFill>
                <a:latin typeface="Trebuchet MS" panose="020B0603020202020204" pitchFamily="34" charset="0"/>
              </a:rPr>
            </a:br>
            <a:r>
              <a:rPr lang="en-GB" altLang="en-US" sz="2000" dirty="0" smtClean="0">
                <a:solidFill>
                  <a:schemeClr val="bg1"/>
                </a:solidFill>
                <a:latin typeface="Trebuchet MS" panose="020B0603020202020204" pitchFamily="34" charset="0"/>
              </a:rPr>
              <a:t>behaviour</a:t>
            </a:r>
            <a:endParaRPr lang="en-GB" altLang="en-US" sz="2000" dirty="0">
              <a:solidFill>
                <a:schemeClr val="bg1"/>
              </a:solidFill>
              <a:latin typeface="Trebuchet MS" panose="020B0603020202020204" pitchFamily="34" charset="0"/>
            </a:endParaRPr>
          </a:p>
          <a:p>
            <a:pPr eaLnBrk="1" hangingPunct="1"/>
            <a:endParaRPr lang="en-GB" altLang="en-US" sz="300" dirty="0">
              <a:solidFill>
                <a:schemeClr val="bg1"/>
              </a:solidFill>
              <a:latin typeface="Trebuchet MS" panose="020B0603020202020204" pitchFamily="34" charset="0"/>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270" y="1931869"/>
            <a:ext cx="1400517" cy="1269355"/>
          </a:xfrm>
          <a:prstGeom prst="rect">
            <a:avLst/>
          </a:prstGeom>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9416" y="2605464"/>
            <a:ext cx="2764604" cy="3664285"/>
          </a:xfrm>
          <a:prstGeom prst="rect">
            <a:avLst/>
          </a:prstGeom>
        </p:spPr>
      </p:pic>
      <p:sp>
        <p:nvSpPr>
          <p:cNvPr id="17" name="TextBox 16"/>
          <p:cNvSpPr txBox="1"/>
          <p:nvPr/>
        </p:nvSpPr>
        <p:spPr>
          <a:xfrm>
            <a:off x="671032" y="2171098"/>
            <a:ext cx="1400516" cy="523220"/>
          </a:xfrm>
          <a:prstGeom prst="rect">
            <a:avLst/>
          </a:prstGeom>
          <a:noFill/>
        </p:spPr>
        <p:txBody>
          <a:bodyPr wrap="square" rtlCol="0">
            <a:spAutoFit/>
          </a:bodyPr>
          <a:lstStyle/>
          <a:p>
            <a:r>
              <a:rPr lang="en-GB" sz="2800" dirty="0" smtClean="0">
                <a:solidFill>
                  <a:schemeClr val="bg1"/>
                </a:solidFill>
              </a:rPr>
              <a:t>%&amp;#*$!</a:t>
            </a:r>
            <a:endParaRPr lang="en-GB" sz="2800" dirty="0">
              <a:solidFill>
                <a:schemeClr val="bg1"/>
              </a:solidFill>
            </a:endParaRPr>
          </a:p>
        </p:txBody>
      </p:sp>
      <p:sp>
        <p:nvSpPr>
          <p:cNvPr id="18" name="Rectangle 17"/>
          <p:cNvSpPr/>
          <p:nvPr/>
        </p:nvSpPr>
        <p:spPr>
          <a:xfrm>
            <a:off x="6522819" y="3656728"/>
            <a:ext cx="2431524" cy="2554545"/>
          </a:xfrm>
          <a:prstGeom prst="rect">
            <a:avLst/>
          </a:prstGeom>
        </p:spPr>
        <p:txBody>
          <a:bodyPr wrap="square">
            <a:spAutoFit/>
          </a:bodyPr>
          <a:lstStyle/>
          <a:p>
            <a:r>
              <a:rPr lang="en-GB" sz="3200" dirty="0" smtClean="0">
                <a:solidFill>
                  <a:schemeClr val="bg1"/>
                </a:solidFill>
              </a:rPr>
              <a:t>Who would you tell if you had a problem online?</a:t>
            </a:r>
            <a:endParaRPr lang="en-GB" sz="3200" dirty="0">
              <a:solidFill>
                <a:schemeClr val="bg1"/>
              </a:solidFill>
            </a:endParaRPr>
          </a:p>
        </p:txBody>
      </p:sp>
      <p:grpSp>
        <p:nvGrpSpPr>
          <p:cNvPr id="23" name="Group 22"/>
          <p:cNvGrpSpPr/>
          <p:nvPr/>
        </p:nvGrpSpPr>
        <p:grpSpPr>
          <a:xfrm>
            <a:off x="2717610" y="1420962"/>
            <a:ext cx="1651377" cy="1611592"/>
            <a:chOff x="3120302" y="2109053"/>
            <a:chExt cx="1651377" cy="1611592"/>
          </a:xfrm>
        </p:grpSpPr>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20302" y="2109053"/>
              <a:ext cx="1609409" cy="1611592"/>
            </a:xfrm>
            <a:prstGeom prst="rect">
              <a:avLst/>
            </a:prstGeom>
          </p:spPr>
        </p:pic>
        <p:sp>
          <p:nvSpPr>
            <p:cNvPr id="20" name="TextBox 19"/>
            <p:cNvSpPr txBox="1"/>
            <p:nvPr/>
          </p:nvSpPr>
          <p:spPr>
            <a:xfrm rot="20642495">
              <a:off x="3161217" y="2170373"/>
              <a:ext cx="445956" cy="769441"/>
            </a:xfrm>
            <a:prstGeom prst="rect">
              <a:avLst/>
            </a:prstGeom>
            <a:noFill/>
          </p:spPr>
          <p:txBody>
            <a:bodyPr wrap="none" rtlCol="0">
              <a:spAutoFit/>
            </a:bodyPr>
            <a:lstStyle/>
            <a:p>
              <a:r>
                <a:rPr lang="en-GB" sz="4400" b="1" dirty="0" smtClean="0">
                  <a:solidFill>
                    <a:srgbClr val="0397D6"/>
                  </a:solidFill>
                </a:rPr>
                <a:t>?</a:t>
              </a:r>
              <a:endParaRPr lang="en-GB" sz="4400" b="1" dirty="0">
                <a:solidFill>
                  <a:srgbClr val="0397D6"/>
                </a:solidFill>
              </a:endParaRPr>
            </a:p>
          </p:txBody>
        </p:sp>
        <p:sp>
          <p:nvSpPr>
            <p:cNvPr id="21" name="TextBox 20"/>
            <p:cNvSpPr txBox="1"/>
            <p:nvPr/>
          </p:nvSpPr>
          <p:spPr>
            <a:xfrm rot="1008524">
              <a:off x="4325723" y="2499922"/>
              <a:ext cx="445956" cy="769441"/>
            </a:xfrm>
            <a:prstGeom prst="rect">
              <a:avLst/>
            </a:prstGeom>
            <a:noFill/>
          </p:spPr>
          <p:txBody>
            <a:bodyPr wrap="none" rtlCol="0">
              <a:spAutoFit/>
            </a:bodyPr>
            <a:lstStyle/>
            <a:p>
              <a:r>
                <a:rPr lang="en-GB" sz="4400" b="1" dirty="0" smtClean="0">
                  <a:solidFill>
                    <a:srgbClr val="0397D6"/>
                  </a:solidFill>
                </a:rPr>
                <a:t>?</a:t>
              </a:r>
              <a:endParaRPr lang="en-GB" sz="4400" b="1" dirty="0">
                <a:solidFill>
                  <a:srgbClr val="0397D6"/>
                </a:solidFill>
              </a:endParaRPr>
            </a:p>
          </p:txBody>
        </p:sp>
      </p:grpSp>
      <p:sp>
        <p:nvSpPr>
          <p:cNvPr id="22" name="Text Box 10"/>
          <p:cNvSpPr txBox="1">
            <a:spLocks noChangeArrowheads="1"/>
          </p:cNvSpPr>
          <p:nvPr/>
        </p:nvSpPr>
        <p:spPr bwMode="auto">
          <a:xfrm>
            <a:off x="2661343" y="2943592"/>
            <a:ext cx="1664130" cy="461665"/>
          </a:xfrm>
          <a:prstGeom prst="rect">
            <a:avLst/>
          </a:prstGeom>
          <a:solidFill>
            <a:schemeClr val="tx1"/>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000" dirty="0" smtClean="0">
                <a:solidFill>
                  <a:schemeClr val="bg1"/>
                </a:solidFill>
                <a:latin typeface="Trebuchet MS" panose="020B0603020202020204" pitchFamily="34" charset="0"/>
              </a:rPr>
              <a:t>Strangers</a:t>
            </a:r>
            <a:endParaRPr lang="en-GB" altLang="en-US" sz="2000" dirty="0">
              <a:solidFill>
                <a:schemeClr val="bg1"/>
              </a:solidFill>
              <a:latin typeface="Trebuchet MS" panose="020B0603020202020204" pitchFamily="34" charset="0"/>
            </a:endParaRPr>
          </a:p>
          <a:p>
            <a:pPr eaLnBrk="1" hangingPunct="1"/>
            <a:endParaRPr lang="en-GB" altLang="en-US" sz="300" dirty="0">
              <a:solidFill>
                <a:schemeClr val="bg1"/>
              </a:solidFill>
              <a:latin typeface="Trebuchet MS" panose="020B0603020202020204" pitchFamily="34" charset="0"/>
            </a:endParaRPr>
          </a:p>
        </p:txBody>
      </p:sp>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2524" y="2744889"/>
            <a:ext cx="1006976" cy="912670"/>
          </a:xfrm>
          <a:prstGeom prst="rect">
            <a:avLst/>
          </a:prstGeom>
        </p:spPr>
      </p:pic>
      <p:pic>
        <p:nvPicPr>
          <p:cNvPr id="26" name="Picture 2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2153" y="4283230"/>
            <a:ext cx="1301540" cy="1301540"/>
          </a:xfrm>
          <a:prstGeom prst="rect">
            <a:avLst/>
          </a:prstGeom>
        </p:spPr>
      </p:pic>
      <p:sp>
        <p:nvSpPr>
          <p:cNvPr id="27" name="Text Box 10"/>
          <p:cNvSpPr txBox="1">
            <a:spLocks noChangeArrowheads="1"/>
          </p:cNvSpPr>
          <p:nvPr/>
        </p:nvSpPr>
        <p:spPr bwMode="auto">
          <a:xfrm>
            <a:off x="145529" y="5550401"/>
            <a:ext cx="2034787" cy="1061829"/>
          </a:xfrm>
          <a:prstGeom prst="rect">
            <a:avLst/>
          </a:prstGeom>
          <a:solidFill>
            <a:schemeClr val="tx1"/>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000" dirty="0" smtClean="0">
                <a:solidFill>
                  <a:schemeClr val="bg1"/>
                </a:solidFill>
                <a:latin typeface="Trebuchet MS" panose="020B0603020202020204" pitchFamily="34" charset="0"/>
              </a:rPr>
              <a:t>Things you</a:t>
            </a:r>
          </a:p>
          <a:p>
            <a:pPr algn="ctr" eaLnBrk="1" hangingPunct="1"/>
            <a:r>
              <a:rPr lang="en-GB" altLang="en-US" sz="2000" dirty="0" smtClean="0">
                <a:solidFill>
                  <a:schemeClr val="bg1"/>
                </a:solidFill>
                <a:latin typeface="Trebuchet MS" panose="020B0603020202020204" pitchFamily="34" charset="0"/>
              </a:rPr>
              <a:t>didn’t want to see</a:t>
            </a:r>
            <a:endParaRPr lang="en-GB" altLang="en-US" sz="2000" dirty="0">
              <a:solidFill>
                <a:schemeClr val="bg1"/>
              </a:solidFill>
              <a:latin typeface="Trebuchet MS" panose="020B0603020202020204" pitchFamily="34" charset="0"/>
            </a:endParaRPr>
          </a:p>
          <a:p>
            <a:pPr eaLnBrk="1" hangingPunct="1"/>
            <a:endParaRPr lang="en-GB" altLang="en-US" sz="300" dirty="0">
              <a:solidFill>
                <a:schemeClr val="bg1"/>
              </a:solidFill>
              <a:latin typeface="Trebuchet MS" panose="020B0603020202020204" pitchFamily="34" charset="0"/>
            </a:endParaRPr>
          </a:p>
        </p:txBody>
      </p:sp>
      <p:pic>
        <p:nvPicPr>
          <p:cNvPr id="28" name="Picture 2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83616" y="1840585"/>
            <a:ext cx="1699203" cy="1484434"/>
          </a:xfrm>
          <a:prstGeom prst="rect">
            <a:avLst/>
          </a:prstGeom>
        </p:spPr>
      </p:pic>
      <p:sp>
        <p:nvSpPr>
          <p:cNvPr id="29" name="Text Box 10"/>
          <p:cNvSpPr txBox="1">
            <a:spLocks noChangeArrowheads="1"/>
          </p:cNvSpPr>
          <p:nvPr/>
        </p:nvSpPr>
        <p:spPr bwMode="auto">
          <a:xfrm>
            <a:off x="4762070" y="3256618"/>
            <a:ext cx="1205651" cy="400110"/>
          </a:xfrm>
          <a:prstGeom prst="rect">
            <a:avLst/>
          </a:prstGeom>
          <a:solidFill>
            <a:schemeClr val="tx1"/>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000" dirty="0" smtClean="0">
                <a:solidFill>
                  <a:schemeClr val="bg1"/>
                </a:solidFill>
                <a:latin typeface="Trebuchet MS" panose="020B0603020202020204" pitchFamily="34" charset="0"/>
              </a:rPr>
              <a:t>Viruses</a:t>
            </a:r>
            <a:endParaRPr lang="en-GB" altLang="en-US" sz="300" dirty="0">
              <a:solidFill>
                <a:schemeClr val="bg1"/>
              </a:solidFill>
              <a:latin typeface="Trebuchet MS" panose="020B0603020202020204" pitchFamily="34" charset="0"/>
            </a:endParaRPr>
          </a:p>
        </p:txBody>
      </p:sp>
      <p:pic>
        <p:nvPicPr>
          <p:cNvPr id="32" name="Picture 3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76910" y="4523736"/>
            <a:ext cx="1076131" cy="1181870"/>
          </a:xfrm>
          <a:prstGeom prst="rect">
            <a:avLst/>
          </a:prstGeom>
        </p:spPr>
      </p:pic>
      <p:sp>
        <p:nvSpPr>
          <p:cNvPr id="33" name="TextBox 32"/>
          <p:cNvSpPr txBox="1"/>
          <p:nvPr/>
        </p:nvSpPr>
        <p:spPr>
          <a:xfrm rot="1008524">
            <a:off x="5535706" y="4130592"/>
            <a:ext cx="470000" cy="769441"/>
          </a:xfrm>
          <a:prstGeom prst="rect">
            <a:avLst/>
          </a:prstGeom>
          <a:noFill/>
        </p:spPr>
        <p:txBody>
          <a:bodyPr wrap="none" rtlCol="0">
            <a:spAutoFit/>
          </a:bodyPr>
          <a:lstStyle/>
          <a:p>
            <a:r>
              <a:rPr lang="en-GB" sz="4400" b="1" dirty="0" smtClean="0">
                <a:solidFill>
                  <a:srgbClr val="0397D6"/>
                </a:solidFill>
              </a:rPr>
              <a:t>£</a:t>
            </a:r>
            <a:endParaRPr lang="en-GB" sz="4400" b="1" dirty="0">
              <a:solidFill>
                <a:srgbClr val="0397D6"/>
              </a:solidFill>
            </a:endParaRPr>
          </a:p>
        </p:txBody>
      </p:sp>
      <p:sp>
        <p:nvSpPr>
          <p:cNvPr id="34" name="TextBox 33"/>
          <p:cNvSpPr txBox="1"/>
          <p:nvPr/>
        </p:nvSpPr>
        <p:spPr>
          <a:xfrm rot="20379252">
            <a:off x="5703791" y="4566832"/>
            <a:ext cx="470000" cy="769441"/>
          </a:xfrm>
          <a:prstGeom prst="rect">
            <a:avLst/>
          </a:prstGeom>
          <a:noFill/>
        </p:spPr>
        <p:txBody>
          <a:bodyPr wrap="none" rtlCol="0">
            <a:spAutoFit/>
          </a:bodyPr>
          <a:lstStyle/>
          <a:p>
            <a:r>
              <a:rPr lang="en-GB" sz="4400" b="1" dirty="0" smtClean="0">
                <a:solidFill>
                  <a:srgbClr val="0397D6"/>
                </a:solidFill>
              </a:rPr>
              <a:t>£</a:t>
            </a:r>
            <a:endParaRPr lang="en-GB" sz="4400" b="1" dirty="0">
              <a:solidFill>
                <a:srgbClr val="0397D6"/>
              </a:solidFill>
            </a:endParaRPr>
          </a:p>
        </p:txBody>
      </p:sp>
      <p:sp>
        <p:nvSpPr>
          <p:cNvPr id="35" name="Text Box 10"/>
          <p:cNvSpPr txBox="1">
            <a:spLocks noChangeArrowheads="1"/>
          </p:cNvSpPr>
          <p:nvPr/>
        </p:nvSpPr>
        <p:spPr bwMode="auto">
          <a:xfrm>
            <a:off x="4684297" y="5881260"/>
            <a:ext cx="1205651" cy="400110"/>
          </a:xfrm>
          <a:prstGeom prst="rect">
            <a:avLst/>
          </a:prstGeom>
          <a:solidFill>
            <a:schemeClr val="tx1"/>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000" dirty="0" smtClean="0">
                <a:solidFill>
                  <a:schemeClr val="bg1"/>
                </a:solidFill>
                <a:latin typeface="Trebuchet MS" panose="020B0603020202020204" pitchFamily="34" charset="0"/>
              </a:rPr>
              <a:t>Adverts</a:t>
            </a:r>
            <a:endParaRPr lang="en-GB" altLang="en-US" sz="300" dirty="0">
              <a:solidFill>
                <a:schemeClr val="bg1"/>
              </a:solidFill>
              <a:latin typeface="Trebuchet MS" panose="020B0603020202020204" pitchFamily="34" charset="0"/>
            </a:endParaRPr>
          </a:p>
        </p:txBody>
      </p:sp>
      <p:pic>
        <p:nvPicPr>
          <p:cNvPr id="36" name="Picture 3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744349" y="4174607"/>
            <a:ext cx="1219370" cy="1219370"/>
          </a:xfrm>
          <a:prstGeom prst="rect">
            <a:avLst/>
          </a:prstGeom>
        </p:spPr>
      </p:pic>
      <p:sp>
        <p:nvSpPr>
          <p:cNvPr id="37" name="Text Box 10"/>
          <p:cNvSpPr txBox="1">
            <a:spLocks noChangeArrowheads="1"/>
          </p:cNvSpPr>
          <p:nvPr/>
        </p:nvSpPr>
        <p:spPr bwMode="auto">
          <a:xfrm>
            <a:off x="2507887" y="5393977"/>
            <a:ext cx="1664130" cy="754053"/>
          </a:xfrm>
          <a:prstGeom prst="rect">
            <a:avLst/>
          </a:prstGeom>
          <a:solidFill>
            <a:schemeClr val="tx1"/>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000" dirty="0" smtClean="0">
                <a:solidFill>
                  <a:schemeClr val="bg1"/>
                </a:solidFill>
                <a:latin typeface="Trebuchet MS" panose="020B0603020202020204" pitchFamily="34" charset="0"/>
              </a:rPr>
              <a:t>Spam/junk messages</a:t>
            </a:r>
            <a:endParaRPr lang="en-GB" altLang="en-US" sz="2000" dirty="0">
              <a:solidFill>
                <a:schemeClr val="bg1"/>
              </a:solidFill>
              <a:latin typeface="Trebuchet MS" panose="020B0603020202020204" pitchFamily="34" charset="0"/>
            </a:endParaRPr>
          </a:p>
          <a:p>
            <a:pPr eaLnBrk="1" hangingPunct="1"/>
            <a:endParaRPr lang="en-GB" altLang="en-US" sz="300"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2972699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20642" y="3069963"/>
            <a:ext cx="5423358" cy="1634012"/>
          </a:xfrm>
        </p:spPr>
        <p:txBody>
          <a:bodyPr>
            <a:normAutofit/>
          </a:bodyPr>
          <a:lstStyle/>
          <a:p>
            <a:pPr marL="0" indent="0">
              <a:buNone/>
            </a:pPr>
            <a:r>
              <a:rPr lang="en-GB" sz="4400" dirty="0" smtClean="0"/>
              <a:t>What can we do to make things better?</a:t>
            </a:r>
            <a:endParaRPr lang="en-GB" sz="4400" dirty="0"/>
          </a:p>
        </p:txBody>
      </p:sp>
      <p:sp>
        <p:nvSpPr>
          <p:cNvPr id="5" name="Content Placeholder 2"/>
          <p:cNvSpPr txBox="1">
            <a:spLocks/>
          </p:cNvSpPr>
          <p:nvPr/>
        </p:nvSpPr>
        <p:spPr>
          <a:xfrm>
            <a:off x="1110988" y="2053440"/>
            <a:ext cx="2094125" cy="1634012"/>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GB" sz="28700" dirty="0" smtClean="0">
                <a:solidFill>
                  <a:srgbClr val="0397D6"/>
                </a:solidFill>
              </a:rPr>
              <a:t>?</a:t>
            </a:r>
            <a:endParaRPr lang="en-GB" sz="28700" dirty="0">
              <a:solidFill>
                <a:srgbClr val="0397D6"/>
              </a:solidFill>
            </a:endParaRPr>
          </a:p>
        </p:txBody>
      </p:sp>
      <p:sp>
        <p:nvSpPr>
          <p:cNvPr id="6" name="Text Box 10"/>
          <p:cNvSpPr txBox="1">
            <a:spLocks noChangeArrowheads="1"/>
          </p:cNvSpPr>
          <p:nvPr/>
        </p:nvSpPr>
        <p:spPr bwMode="auto">
          <a:xfrm rot="21425741">
            <a:off x="1827186" y="464759"/>
            <a:ext cx="4946654" cy="784830"/>
          </a:xfrm>
          <a:prstGeom prst="rect">
            <a:avLst/>
          </a:prstGeom>
          <a:solidFill>
            <a:srgbClr val="0397D6"/>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4000" dirty="0" smtClean="0">
                <a:solidFill>
                  <a:schemeClr val="bg1"/>
                </a:solidFill>
                <a:latin typeface="Trebuchet MS" panose="020B0603020202020204" pitchFamily="34" charset="0"/>
              </a:rPr>
              <a:t>Good digital deeds</a:t>
            </a:r>
            <a:endParaRPr lang="en-GB" altLang="en-US" sz="4000" dirty="0">
              <a:solidFill>
                <a:schemeClr val="bg1"/>
              </a:solidFill>
              <a:latin typeface="Trebuchet MS" panose="020B0603020202020204" pitchFamily="34" charset="0"/>
            </a:endParaRPr>
          </a:p>
          <a:p>
            <a:pPr eaLnBrk="1" hangingPunct="1"/>
            <a:endParaRPr lang="en-GB" altLang="en-US" sz="500" dirty="0">
              <a:solidFill>
                <a:schemeClr val="bg1"/>
              </a:solidFill>
              <a:latin typeface="Trebuchet MS" panose="020B060302020202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691" y="321383"/>
            <a:ext cx="1265483" cy="1267200"/>
          </a:xfrm>
          <a:prstGeom prst="rect">
            <a:avLst/>
          </a:prstGeom>
        </p:spPr>
      </p:pic>
    </p:spTree>
    <p:extLst>
      <p:ext uri="{BB962C8B-B14F-4D97-AF65-F5344CB8AC3E}">
        <p14:creationId xmlns:p14="http://schemas.microsoft.com/office/powerpoint/2010/main" val="1822838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06102" y="1910466"/>
            <a:ext cx="7044769" cy="4351338"/>
          </a:xfrm>
        </p:spPr>
        <p:txBody>
          <a:bodyPr>
            <a:normAutofit fontScale="92500" lnSpcReduction="10000"/>
          </a:bodyPr>
          <a:lstStyle/>
          <a:p>
            <a:pPr marL="0" indent="0">
              <a:buNone/>
            </a:pPr>
            <a:r>
              <a:rPr lang="en-GB" sz="2400" dirty="0"/>
              <a:t>Sarah is in </a:t>
            </a:r>
            <a:r>
              <a:rPr lang="en-GB" sz="2400" dirty="0" smtClean="0"/>
              <a:t>Year </a:t>
            </a:r>
            <a:r>
              <a:rPr lang="en-GB" sz="2400" dirty="0"/>
              <a:t>3 and loves going online. She lives </a:t>
            </a:r>
            <a:r>
              <a:rPr lang="en-GB" sz="2400" dirty="0" smtClean="0"/>
              <a:t>in Brighton </a:t>
            </a:r>
            <a:r>
              <a:rPr lang="en-GB" sz="2400" dirty="0"/>
              <a:t>but her grandma lives far away. Sarah loves visiting her grandma but sometimes she worries about her grandma being alone in the house. </a:t>
            </a:r>
            <a:endParaRPr lang="en-GB" sz="2400" dirty="0" smtClean="0"/>
          </a:p>
          <a:p>
            <a:pPr marL="0" indent="0">
              <a:buNone/>
            </a:pPr>
            <a:r>
              <a:rPr lang="en-GB" sz="2400" dirty="0" smtClean="0"/>
              <a:t>Sarah </a:t>
            </a:r>
            <a:r>
              <a:rPr lang="en-GB" sz="2400" dirty="0"/>
              <a:t>wants to talk to her grandma and show </a:t>
            </a:r>
            <a:r>
              <a:rPr lang="en-GB" sz="2400" dirty="0" smtClean="0"/>
              <a:t>off her </a:t>
            </a:r>
            <a:r>
              <a:rPr lang="en-GB" sz="2400" dirty="0"/>
              <a:t>new ballet shoes, but she can’t show them to her over the phone. Calling on the phone also costs money. Sarah knows that Skype is free but her grandma doesn’t understand this because she is scared to use her computer</a:t>
            </a:r>
            <a:r>
              <a:rPr lang="en-GB" sz="2400" dirty="0" smtClean="0"/>
              <a:t>.</a:t>
            </a:r>
          </a:p>
          <a:p>
            <a:pPr marL="0" indent="0">
              <a:buNone/>
            </a:pPr>
            <a:r>
              <a:rPr lang="en-GB" sz="2400" dirty="0" smtClean="0"/>
              <a:t> </a:t>
            </a:r>
          </a:p>
          <a:p>
            <a:r>
              <a:rPr lang="en-GB" sz="2400" b="1" dirty="0" smtClean="0">
                <a:solidFill>
                  <a:srgbClr val="F58220"/>
                </a:solidFill>
              </a:rPr>
              <a:t>Can </a:t>
            </a:r>
            <a:r>
              <a:rPr lang="en-GB" sz="2400" b="1" dirty="0">
                <a:solidFill>
                  <a:srgbClr val="F58220"/>
                </a:solidFill>
              </a:rPr>
              <a:t>Sarah do a good digital deed to help her grandma? </a:t>
            </a:r>
            <a:endParaRPr lang="en-GB" sz="2400" b="1" dirty="0" smtClean="0">
              <a:solidFill>
                <a:srgbClr val="F58220"/>
              </a:solidFill>
            </a:endParaRPr>
          </a:p>
          <a:p>
            <a:r>
              <a:rPr lang="en-GB" sz="2400" b="1" dirty="0" smtClean="0">
                <a:solidFill>
                  <a:srgbClr val="0397D6"/>
                </a:solidFill>
              </a:rPr>
              <a:t>What </a:t>
            </a:r>
            <a:r>
              <a:rPr lang="en-GB" sz="2400" b="1" dirty="0">
                <a:solidFill>
                  <a:srgbClr val="0397D6"/>
                </a:solidFill>
              </a:rPr>
              <a:t>could Sarah do to help her grandma feel less lonely?</a:t>
            </a:r>
          </a:p>
        </p:txBody>
      </p:sp>
      <p:sp>
        <p:nvSpPr>
          <p:cNvPr id="8" name="Text Box 10"/>
          <p:cNvSpPr txBox="1">
            <a:spLocks noChangeArrowheads="1"/>
          </p:cNvSpPr>
          <p:nvPr/>
        </p:nvSpPr>
        <p:spPr bwMode="auto">
          <a:xfrm rot="21425741">
            <a:off x="1684662" y="423458"/>
            <a:ext cx="6690836" cy="600164"/>
          </a:xfrm>
          <a:prstGeom prst="rect">
            <a:avLst/>
          </a:prstGeom>
          <a:solidFill>
            <a:srgbClr val="0397D6"/>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800" dirty="0" smtClean="0">
                <a:solidFill>
                  <a:schemeClr val="bg1"/>
                </a:solidFill>
                <a:latin typeface="Trebuchet MS" panose="020B0603020202020204" pitchFamily="34" charset="0"/>
              </a:rPr>
              <a:t>How can Sarah do a good digital deed?</a:t>
            </a:r>
            <a:endParaRPr lang="en-GB" altLang="en-US" sz="2800" dirty="0">
              <a:solidFill>
                <a:schemeClr val="bg1"/>
              </a:solidFill>
              <a:latin typeface="Trebuchet MS" panose="020B0603020202020204" pitchFamily="34" charset="0"/>
            </a:endParaRPr>
          </a:p>
          <a:p>
            <a:pPr eaLnBrk="1" hangingPunct="1"/>
            <a:endParaRPr lang="en-GB" altLang="en-US" sz="500" dirty="0">
              <a:solidFill>
                <a:schemeClr val="bg1"/>
              </a:solidFill>
              <a:latin typeface="Trebuchet MS" panose="020B0603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254337"/>
            <a:ext cx="1265483" cy="12672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0871" y="2290714"/>
            <a:ext cx="1255864" cy="1257634"/>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0640" y="3928596"/>
            <a:ext cx="1076325" cy="1076325"/>
          </a:xfrm>
          <a:prstGeom prst="rect">
            <a:avLst/>
          </a:prstGeom>
        </p:spPr>
      </p:pic>
    </p:spTree>
    <p:extLst>
      <p:ext uri="{BB962C8B-B14F-4D97-AF65-F5344CB8AC3E}">
        <p14:creationId xmlns:p14="http://schemas.microsoft.com/office/powerpoint/2010/main" val="203594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0114" y="1778490"/>
            <a:ext cx="6865659" cy="4556321"/>
          </a:xfrm>
        </p:spPr>
        <p:txBody>
          <a:bodyPr>
            <a:normAutofit fontScale="92500" lnSpcReduction="10000"/>
          </a:bodyPr>
          <a:lstStyle/>
          <a:p>
            <a:pPr marL="0" indent="0">
              <a:buNone/>
            </a:pPr>
            <a:r>
              <a:rPr lang="en-GB" sz="2400" dirty="0"/>
              <a:t>Tom is in year 5</a:t>
            </a:r>
            <a:r>
              <a:rPr lang="en-GB" sz="2400" dirty="0" smtClean="0"/>
              <a:t>. His </a:t>
            </a:r>
            <a:r>
              <a:rPr lang="en-GB" sz="2400" dirty="0"/>
              <a:t>favourite game online is </a:t>
            </a:r>
            <a:r>
              <a:rPr lang="en-GB" sz="2400" dirty="0" err="1"/>
              <a:t>Minecraft</a:t>
            </a:r>
            <a:r>
              <a:rPr lang="en-GB" sz="2400" dirty="0"/>
              <a:t> and he loves chatting to his school friends on it and building bigger </a:t>
            </a:r>
            <a:r>
              <a:rPr lang="en-GB" sz="2400" dirty="0" smtClean="0"/>
              <a:t>and better castles</a:t>
            </a:r>
            <a:r>
              <a:rPr lang="en-GB" sz="2400" dirty="0"/>
              <a:t>. </a:t>
            </a:r>
            <a:endParaRPr lang="en-GB" sz="2400" dirty="0" smtClean="0"/>
          </a:p>
          <a:p>
            <a:pPr marL="0" indent="0">
              <a:buNone/>
            </a:pPr>
            <a:r>
              <a:rPr lang="en-GB" sz="2400" dirty="0" smtClean="0"/>
              <a:t>One </a:t>
            </a:r>
            <a:r>
              <a:rPr lang="en-GB" sz="2400" dirty="0"/>
              <a:t>day though he came into school and he noticed his best friend Harry was more quiet than usual. He asked him what the problem was and Harry told him that on </a:t>
            </a:r>
            <a:r>
              <a:rPr lang="en-GB" sz="2400" dirty="0" err="1"/>
              <a:t>Minecraft</a:t>
            </a:r>
            <a:r>
              <a:rPr lang="en-GB" sz="2400" dirty="0"/>
              <a:t> the night before someone had destroyed the castle he had just created and was saying mean things to him. Harry said that this wasn’t the first time it had happened but he didn’t know how to stop it. </a:t>
            </a:r>
            <a:endParaRPr lang="en-GB" sz="2400" dirty="0" smtClean="0"/>
          </a:p>
          <a:p>
            <a:pPr marL="0" indent="0">
              <a:buNone/>
            </a:pPr>
            <a:r>
              <a:rPr lang="en-GB" sz="2400" dirty="0" smtClean="0"/>
              <a:t>Tom </a:t>
            </a:r>
            <a:r>
              <a:rPr lang="en-GB" sz="2400" dirty="0"/>
              <a:t>could see that his friend Harry was upset and he wanted to help him. What good digital deed could Tom do for Harry? </a:t>
            </a:r>
            <a:endParaRPr lang="en-GB" sz="2400" dirty="0" smtClean="0"/>
          </a:p>
          <a:p>
            <a:pPr marL="0" indent="0">
              <a:buNone/>
            </a:pPr>
            <a:r>
              <a:rPr lang="en-GB" sz="2400" b="1" dirty="0" smtClean="0">
                <a:solidFill>
                  <a:srgbClr val="F58220"/>
                </a:solidFill>
              </a:rPr>
              <a:t>Thumbs </a:t>
            </a:r>
            <a:r>
              <a:rPr lang="en-GB" sz="2400" b="1" dirty="0">
                <a:solidFill>
                  <a:srgbClr val="F58220"/>
                </a:solidFill>
              </a:rPr>
              <a:t>up or down if you think Tom should…</a:t>
            </a:r>
          </a:p>
          <a:p>
            <a:endParaRPr lang="en-GB" dirty="0"/>
          </a:p>
        </p:txBody>
      </p:sp>
      <p:sp>
        <p:nvSpPr>
          <p:cNvPr id="5" name="Text Box 10"/>
          <p:cNvSpPr txBox="1">
            <a:spLocks noChangeArrowheads="1"/>
          </p:cNvSpPr>
          <p:nvPr/>
        </p:nvSpPr>
        <p:spPr bwMode="auto">
          <a:xfrm rot="21425741">
            <a:off x="1685538" y="365685"/>
            <a:ext cx="5326692" cy="784830"/>
          </a:xfrm>
          <a:prstGeom prst="rect">
            <a:avLst/>
          </a:prstGeom>
          <a:solidFill>
            <a:srgbClr val="0397D6"/>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4000" dirty="0" smtClean="0">
                <a:solidFill>
                  <a:schemeClr val="bg1"/>
                </a:solidFill>
                <a:latin typeface="Trebuchet MS" panose="020B0603020202020204" pitchFamily="34" charset="0"/>
              </a:rPr>
              <a:t>How can Tom help?</a:t>
            </a:r>
            <a:endParaRPr lang="en-GB" altLang="en-US" sz="4000" dirty="0">
              <a:solidFill>
                <a:schemeClr val="bg1"/>
              </a:solidFill>
              <a:latin typeface="Trebuchet MS" panose="020B0603020202020204" pitchFamily="34" charset="0"/>
            </a:endParaRPr>
          </a:p>
          <a:p>
            <a:pPr eaLnBrk="1" hangingPunct="1"/>
            <a:endParaRPr lang="en-GB" altLang="en-US" sz="500" dirty="0">
              <a:solidFill>
                <a:schemeClr val="bg1"/>
              </a:solidFill>
              <a:latin typeface="Trebuchet MS" panose="020B060302020202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288092"/>
            <a:ext cx="1265483" cy="12672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5772" y="1951348"/>
            <a:ext cx="1631379" cy="1654404"/>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7955" y="4242062"/>
            <a:ext cx="1447014" cy="1447014"/>
          </a:xfrm>
          <a:prstGeom prst="rect">
            <a:avLst/>
          </a:prstGeom>
        </p:spPr>
      </p:pic>
    </p:spTree>
    <p:extLst>
      <p:ext uri="{BB962C8B-B14F-4D97-AF65-F5344CB8AC3E}">
        <p14:creationId xmlns:p14="http://schemas.microsoft.com/office/powerpoint/2010/main" val="577228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7837" y="2669957"/>
            <a:ext cx="4848324" cy="3680535"/>
          </a:xfrm>
        </p:spPr>
        <p:txBody>
          <a:bodyPr/>
          <a:lstStyle/>
          <a:p>
            <a:pPr lvl="0"/>
            <a:r>
              <a:rPr lang="en-GB" sz="2800" dirty="0"/>
              <a:t>Tell Harry not to be such a baby and to forget about </a:t>
            </a:r>
            <a:r>
              <a:rPr lang="en-GB" sz="2800" dirty="0" smtClean="0"/>
              <a:t>it</a:t>
            </a:r>
            <a:endParaRPr lang="en-GB" sz="2800" dirty="0"/>
          </a:p>
          <a:p>
            <a:pPr lvl="0"/>
            <a:r>
              <a:rPr lang="en-GB" sz="2800" dirty="0"/>
              <a:t>Show Harry how to block people you don’t know and report it if people are mean</a:t>
            </a:r>
          </a:p>
          <a:p>
            <a:pPr lvl="0"/>
            <a:r>
              <a:rPr lang="en-GB" sz="2800" dirty="0"/>
              <a:t>Tell Harry that he should tell an adult about the cyberbullying</a:t>
            </a:r>
          </a:p>
          <a:p>
            <a:endParaRPr lang="en-GB" dirty="0"/>
          </a:p>
        </p:txBody>
      </p:sp>
      <p:sp>
        <p:nvSpPr>
          <p:cNvPr id="7" name="Text Box 10"/>
          <p:cNvSpPr txBox="1">
            <a:spLocks noChangeArrowheads="1"/>
          </p:cNvSpPr>
          <p:nvPr/>
        </p:nvSpPr>
        <p:spPr bwMode="auto">
          <a:xfrm rot="21425741">
            <a:off x="1686330" y="396930"/>
            <a:ext cx="4093368" cy="784830"/>
          </a:xfrm>
          <a:prstGeom prst="rect">
            <a:avLst/>
          </a:prstGeom>
          <a:solidFill>
            <a:srgbClr val="0397D6"/>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4000" dirty="0" smtClean="0">
                <a:solidFill>
                  <a:schemeClr val="bg1"/>
                </a:solidFill>
                <a:latin typeface="Trebuchet MS" panose="020B0603020202020204" pitchFamily="34" charset="0"/>
              </a:rPr>
              <a:t>It’s up to you!</a:t>
            </a:r>
            <a:endParaRPr lang="en-GB" altLang="en-US" sz="4000" dirty="0">
              <a:solidFill>
                <a:schemeClr val="bg1"/>
              </a:solidFill>
              <a:latin typeface="Trebuchet MS" panose="020B0603020202020204" pitchFamily="34" charset="0"/>
            </a:endParaRPr>
          </a:p>
          <a:p>
            <a:pPr eaLnBrk="1" hangingPunct="1"/>
            <a:endParaRPr lang="en-GB" altLang="en-US" sz="500" dirty="0">
              <a:solidFill>
                <a:schemeClr val="bg1"/>
              </a:solidFill>
              <a:latin typeface="Trebuchet MS" panose="020B0603020202020204"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49" y="297388"/>
            <a:ext cx="1265483" cy="1267200"/>
          </a:xfrm>
          <a:prstGeom prst="rect">
            <a:avLst/>
          </a:prstGeom>
        </p:spPr>
      </p:pic>
      <p:sp>
        <p:nvSpPr>
          <p:cNvPr id="10" name="Rectangle 9"/>
          <p:cNvSpPr/>
          <p:nvPr/>
        </p:nvSpPr>
        <p:spPr>
          <a:xfrm>
            <a:off x="674137" y="1685070"/>
            <a:ext cx="7795724" cy="584775"/>
          </a:xfrm>
          <a:prstGeom prst="rect">
            <a:avLst/>
          </a:prstGeom>
        </p:spPr>
        <p:txBody>
          <a:bodyPr wrap="none">
            <a:spAutoFit/>
          </a:bodyPr>
          <a:lstStyle/>
          <a:p>
            <a:r>
              <a:rPr lang="en-GB" sz="3200" dirty="0"/>
              <a:t>Thumbs up or down if you think Tom should…</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6996161" y="3650290"/>
            <a:ext cx="1726650" cy="172080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532" y="3650290"/>
            <a:ext cx="1725715" cy="1719868"/>
          </a:xfrm>
          <a:prstGeom prst="rect">
            <a:avLst/>
          </a:prstGeom>
        </p:spPr>
      </p:pic>
    </p:spTree>
    <p:extLst>
      <p:ext uri="{BB962C8B-B14F-4D97-AF65-F5344CB8AC3E}">
        <p14:creationId xmlns:p14="http://schemas.microsoft.com/office/powerpoint/2010/main" val="12151696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537</TotalTime>
  <Words>706</Words>
  <Application>Microsoft Office PowerPoint</Application>
  <PresentationFormat>On-screen Show (4:3)</PresentationFormat>
  <Paragraphs>76</Paragraphs>
  <Slides>13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Safer internet day 2015</dc:title>
  <dc:creator>Cliodhna Purdue</dc:creator>
  <cp:lastModifiedBy>Claire Gabriele</cp:lastModifiedBy>
  <cp:revision>35</cp:revision>
  <dcterms:created xsi:type="dcterms:W3CDTF">2014-10-27T10:09:20Z</dcterms:created>
  <dcterms:modified xsi:type="dcterms:W3CDTF">2017-10-01T19:15:13Z</dcterms:modified>
</cp:coreProperties>
</file>